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svg" ContentType="image/svg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9.xml" ContentType="application/vnd.openxmlformats-officedocument.presentationml.slideLayout+xml"/>
  <Override PartName="/docProps/app.xml" ContentType="application/vnd.openxmlformats-officedocument.extended-properti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0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.xml" ContentType="application/vnd.openxmlformats-officedocument.theme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a="http://schemas.openxmlformats.org/drawingml/2006/main">
  <p:clrMru>
    <a:srgbClr val="212121"/>
    <a:srgbClr val="949794"/>
    <a:srgbClr val="757575"/>
    <a:srgbClr val="EC3400"/>
    <a:srgbClr val="B2B4BB"/>
    <a:srgbClr val="202621"/>
    <a:srgbClr val="E0E1E4"/>
    <a:srgbClr val="E00700"/>
    <a:srgbClr val="4D514D"/>
    <a:srgbClr val="717471"/>
  </p:clrMru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204" autoAdjust="0"/>
    <p:restoredTop sz="92211" autoAdjust="0"/>
  </p:normalViewPr>
  <p:slideViewPr>
    <p:cSldViewPr snapToGrid="0">
      <p:cViewPr varScale="1">
        <p:scale>
          <a:sx n="88" d="100"/>
          <a:sy n="88" d="100"/>
        </p:scale>
        <p:origin x="63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21" Type="http://schemas.openxmlformats.org/officeDocument/2006/relationships/presProps" Target="presProps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5" Type="http://schemas.openxmlformats.org/officeDocument/2006/relationships/slide" Target="slides/slide15.xml" /><Relationship Id="rId11" Type="http://schemas.openxmlformats.org/officeDocument/2006/relationships/slide" Target="slides/slide11.xml" /><Relationship Id="rId14" Type="http://schemas.openxmlformats.org/officeDocument/2006/relationships/slide" Target="slides/slide14.xml" /><Relationship Id="rId12" Type="http://schemas.openxmlformats.org/officeDocument/2006/relationships/slide" Target="slides/slide12.xml" /><Relationship Id="rId7" Type="http://schemas.openxmlformats.org/officeDocument/2006/relationships/slide" Target="slides/slide7.xml" /><Relationship Id="rId13" Type="http://schemas.openxmlformats.org/officeDocument/2006/relationships/slide" Target="slides/slide13.xml" /><Relationship Id="rId17" Type="http://schemas.openxmlformats.org/officeDocument/2006/relationships/slide" Target="slides/slide17.xml" /><Relationship Id="rId16" Type="http://schemas.openxmlformats.org/officeDocument/2006/relationships/slide" Target="slides/slide16.xml" /><Relationship Id="rId18" Type="http://schemas.openxmlformats.org/officeDocument/2006/relationships/slide" Target="slides/slide18.xml" /><Relationship Id="rId19" Type="http://schemas.openxmlformats.org/officeDocument/2006/relationships/slide" Target="slides/slide19.xml" /><Relationship Id="rId2" Type="http://schemas.openxmlformats.org/officeDocument/2006/relationships/slide" Target="slides/slide2.xml" /><Relationship Id="rId20" Type="http://schemas.openxmlformats.org/officeDocument/2006/relationships/slide" Target="slides/slide20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1.png" /><Relationship Id="rId2" Type="http://schemas.openxmlformats.org/officeDocument/2006/relationships/image" Target="media/image2.png" /><Relationship Id="rId3" Type="http://schemas.openxmlformats.org/officeDocument/2006/relationships/image" Target="media/image3.png" /></Relationships>
</file>

<file path=ppt/slideLayouts/_rels/slideLayout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2.png" /><Relationship Id="rId1" Type="http://schemas.openxmlformats.org/officeDocument/2006/relationships/image" Target="media/image1.png" /><Relationship Id="rId3" Type="http://schemas.openxmlformats.org/officeDocument/2006/relationships/image" Target="media/image3.png" /></Relationships>
</file>

<file path=ppt/slideLayouts/_rels/slideLayout3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7.png" /><Relationship Id="rId3" Type="http://schemas.openxmlformats.org/officeDocument/2006/relationships/image" Target="media/image9.png" /><Relationship Id="rId2" Type="http://schemas.openxmlformats.org/officeDocument/2006/relationships/image" Target="media/image8.png" /></Relationships>
</file>

<file path=ppt/slideLayouts/_rels/slideLayout4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8.png" /><Relationship Id="rId1" Type="http://schemas.openxmlformats.org/officeDocument/2006/relationships/image" Target="media/image7.png" /><Relationship Id="rId3" Type="http://schemas.openxmlformats.org/officeDocument/2006/relationships/image" Target="media/image9.png" /></Relationships>
</file>

<file path=ppt/slideLayouts/_rels/slideLayout5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6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7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8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9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10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1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1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5.png" /><Relationship Id="rId1" Type="http://schemas.openxmlformats.org/officeDocument/2006/relationships/image" Target="media/image4.png" /></Relationships>
</file>

<file path=ppt/slideLayouts/_rels/slideLayout13.xml.rels><?xml version="1.0" encoding="UTF-8" standalone="yes"?><Relationships xmlns="http://schemas.openxmlformats.org/package/2006/relationships"><Relationship Id="rId2" Type="http://schemas.openxmlformats.org/officeDocument/2006/relationships/image" Target="media/image5.png" /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/Relationships>
</file>

<file path=ppt/slideLayouts/_rels/slideLayout14.xml.rels><?xml version="1.0" encoding="UTF-8" standalone="yes"?><Relationships xmlns="http://schemas.openxmlformats.org/package/2006/relationships"><Relationship Id="rId2" Type="http://schemas.openxmlformats.org/officeDocument/2006/relationships/image" Target="media/image5.png" /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/Relationships>
</file>

<file path=ppt/slideLayouts/_rels/slideLayout15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5.png" /><Relationship Id="rId1" Type="http://schemas.openxmlformats.org/officeDocument/2006/relationships/image" Target="media/image4.png" /></Relationships>
</file>

<file path=ppt/slideLayouts/_rels/slideLayout16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5.png" /><Relationship Id="rId1" Type="http://schemas.openxmlformats.org/officeDocument/2006/relationships/image" Target="media/image4.png" 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image" Target="media/image4.png" /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5.png" /></Relationships>
</file>

<file path=ppt/slideLayouts/_rels/slideLayout18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4.png" /><Relationship Id="rId2" Type="http://schemas.openxmlformats.org/officeDocument/2006/relationships/image" Target="media/image5.png" /></Relationships>
</file>

<file path=ppt/slideLayouts/_rels/slideLayout19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2" Type="http://schemas.openxmlformats.org/officeDocument/2006/relationships/image" Target="media/image5.png" /><Relationship Id="rId1" Type="http://schemas.openxmlformats.org/officeDocument/2006/relationships/image" Target="media/image4.png" /></Relationships>
</file>

<file path=ppt/slideLayouts/_rels/slideLayout20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6.png" /></Relationships>
</file>

<file path=ppt/slideLayouts/_rels/slideLayout2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Relationship Id="rId1" Type="http://schemas.openxmlformats.org/officeDocument/2006/relationships/image" Target="media/image8.png" /></Relationships>
</file>

<file path=ppt/slideLayouts/_rels/slideLayout22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_rels/slideLayout23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_BK_中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形状, 图标, 箭头&#10;&#10;Description automatically generated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62524" y="1596735"/>
            <a:ext cx="2266952" cy="2193824"/>
          </a:xfrm>
          <a:prstGeom prst="rect">
            <a:avLst/>
          </a:prstGeom>
        </p:spPr>
      </p:pic>
      <p:pic>
        <p:nvPicPr>
          <p:cNvPr id="3" name="Picture 5" descr="形状, 图标, 箭头&#10;&#10;Description automatically genera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62524" y="1596735"/>
            <a:ext cx="2266952" cy="2193825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452272" y="4303744"/>
            <a:ext cx="5287456" cy="563532"/>
          </a:xfrm>
          <a:prstGeom prst="rect">
            <a:avLst/>
          </a:prstGeom>
        </p:spPr>
      </p:pic>
      <p:sp>
        <p:nvSpPr>
          <p:cNvPr id="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300481" y="5036292"/>
            <a:ext cx="9591039" cy="369888"/>
          </a:xfrm>
        </p:spPr>
        <p:txBody>
          <a:bodyPr>
            <a:noAutofit/>
          </a:bodyPr>
          <a:lstStyle>
            <a:lvl1pPr marL="0" indent="0" algn="ctr">
              <a:buNone/>
              <a:defRPr lang="en-US" altLang="zh-CN" sz="2000" i="0" kern="1200" cap="all" spc="200" baseline="0" dirty="0" smtClean="0">
                <a:solidFill>
                  <a:srgbClr val="B2B4BB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点击输入标题</a:t>
            </a:r>
            <a:endParaRPr lang="en-US" altLang="zh-CN" dirty="0"/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9436963" y="6280941"/>
            <a:ext cx="2390865" cy="369888"/>
          </a:xfrm>
        </p:spPr>
        <p:txBody>
          <a:bodyPr anchor="b">
            <a:noAutofit/>
          </a:bodyPr>
          <a:lstStyle>
            <a:lvl1pPr marL="0" indent="0" algn="r">
              <a:buNone/>
              <a:defRPr lang="en-US" altLang="zh-CN" sz="1400" i="1" kern="1200" cap="all" spc="300" baseline="0" dirty="0" smtClean="0">
                <a:solidFill>
                  <a:srgbClr val="B2B4BB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2026.01.01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_BK_EN">
    <p:bg>
      <p:bgPr>
        <a:solidFill>
          <a:schemeClr val="tx1"/>
        </a:soli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形状, 图标, 箭头&#10;&#10;Description automatically generated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62524" y="1596735"/>
            <a:ext cx="2266952" cy="2193824"/>
          </a:xfrm>
          <a:prstGeom prst="rect">
            <a:avLst/>
          </a:prstGeom>
        </p:spPr>
      </p:pic>
      <p:pic>
        <p:nvPicPr>
          <p:cNvPr id="9" name="Picture 5" descr="形状, 图标, 箭头&#10;&#10;Description automatically genera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62524" y="1596735"/>
            <a:ext cx="2266952" cy="2193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452272" y="4303744"/>
            <a:ext cx="5287456" cy="563532"/>
          </a:xfrm>
          <a:prstGeom prst="rect">
            <a:avLst/>
          </a:prstGeom>
        </p:spPr>
      </p:pic>
      <p:sp>
        <p:nvSpPr>
          <p:cNvPr id="11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300480" y="5036292"/>
            <a:ext cx="9591040" cy="369888"/>
          </a:xfrm>
        </p:spPr>
        <p:txBody>
          <a:bodyPr>
            <a:noAutofit/>
          </a:bodyPr>
          <a:lstStyle>
            <a:lvl1pPr marL="0" indent="0" algn="ctr">
              <a:buNone/>
              <a:defRPr lang="en-US" altLang="zh-CN" sz="1800" i="1" kern="1200" cap="all" spc="400" baseline="0" dirty="0" smtClean="0">
                <a:solidFill>
                  <a:srgbClr val="B2B4BB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Click to edit TITLE</a:t>
            </a:r>
            <a:endParaRPr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9436963" y="6280941"/>
            <a:ext cx="2390865" cy="369888"/>
          </a:xfrm>
        </p:spPr>
        <p:txBody>
          <a:bodyPr anchor="b">
            <a:noAutofit/>
          </a:bodyPr>
          <a:lstStyle>
            <a:lvl1pPr marL="0" indent="0" algn="r">
              <a:buNone/>
              <a:defRPr lang="en-US" altLang="zh-CN" sz="1400" i="1" kern="1200" cap="all" spc="300" baseline="0" dirty="0" smtClean="0">
                <a:solidFill>
                  <a:srgbClr val="B2B4BB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2026.01.01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_WH_中文">
    <p:bg>
      <p:bgPr>
        <a:solidFill>
          <a:schemeClr val="bg1"/>
        </a:solidFill>
        <a:effectLst/>
      </p:bgPr>
    </p:bg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7" descr="形状, 箭头&#10;&#10;Description automatically generated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4585" y="1592101"/>
            <a:ext cx="2282829" cy="2209189"/>
          </a:xfrm>
          <a:prstGeom prst="rect">
            <a:avLst/>
          </a:prstGeom>
        </p:spPr>
      </p:pic>
      <p:pic>
        <p:nvPicPr>
          <p:cNvPr id="122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4586" y="1592101"/>
            <a:ext cx="2282829" cy="2209189"/>
          </a:xfrm>
          <a:prstGeom prst="rect">
            <a:avLst/>
          </a:prstGeom>
        </p:spPr>
      </p:pic>
      <p:pic>
        <p:nvPicPr>
          <p:cNvPr id="123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452272" y="4303744"/>
            <a:ext cx="5287461" cy="563532"/>
          </a:xfrm>
          <a:prstGeom prst="rect">
            <a:avLst/>
          </a:prstGeom>
        </p:spPr>
      </p:pic>
      <p:sp>
        <p:nvSpPr>
          <p:cNvPr id="12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19200" y="5107316"/>
            <a:ext cx="9753600" cy="369888"/>
          </a:xfrm>
        </p:spPr>
        <p:txBody>
          <a:bodyPr>
            <a:noAutofit/>
          </a:bodyPr>
          <a:lstStyle>
            <a:lvl1pPr marL="0" indent="0" algn="ctr">
              <a:buNone/>
              <a:defRPr lang="en-US" altLang="zh-CN" sz="2000" i="0" kern="1200" cap="all" spc="200" baseline="0" dirty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点击输入标题</a:t>
            </a:r>
            <a:endParaRPr lang="en-US" altLang="zh-CN" dirty="0"/>
          </a:p>
        </p:txBody>
      </p:sp>
      <p:sp>
        <p:nvSpPr>
          <p:cNvPr id="125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9436963" y="6280941"/>
            <a:ext cx="2390865" cy="369888"/>
          </a:xfrm>
        </p:spPr>
        <p:txBody>
          <a:bodyPr anchor="b">
            <a:noAutofit/>
          </a:bodyPr>
          <a:lstStyle>
            <a:lvl1pPr marL="0" indent="0" algn="r">
              <a:buNone/>
              <a:defRPr lang="en-US" altLang="zh-CN" sz="1400" i="1" kern="1200" cap="all" spc="300" baseline="0" dirty="0" smtClean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2026.01.01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 Slide_WH_EN">
    <p:bg>
      <p:bgPr>
        <a:solidFill>
          <a:schemeClr val="bg1"/>
        </a:solidFill>
        <a:effectLst/>
      </p:bgPr>
    </p:bg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7" descr="形状, 箭头&#10;&#10;Description automatically generated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4585" y="1592101"/>
            <a:ext cx="2282829" cy="2209189"/>
          </a:xfrm>
          <a:prstGeom prst="rect">
            <a:avLst/>
          </a:prstGeom>
        </p:spPr>
      </p:pic>
      <p:pic>
        <p:nvPicPr>
          <p:cNvPr id="13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4586" y="1592101"/>
            <a:ext cx="2282829" cy="2209189"/>
          </a:xfrm>
          <a:prstGeom prst="rect">
            <a:avLst/>
          </a:prstGeom>
        </p:spPr>
      </p:pic>
      <p:pic>
        <p:nvPicPr>
          <p:cNvPr id="137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452272" y="4303744"/>
            <a:ext cx="5287461" cy="563532"/>
          </a:xfrm>
          <a:prstGeom prst="rect">
            <a:avLst/>
          </a:prstGeom>
        </p:spPr>
      </p:pic>
      <p:sp>
        <p:nvSpPr>
          <p:cNvPr id="13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1219200" y="5107316"/>
            <a:ext cx="9753600" cy="369888"/>
          </a:xfrm>
        </p:spPr>
        <p:txBody>
          <a:bodyPr>
            <a:noAutofit/>
          </a:bodyPr>
          <a:lstStyle>
            <a:lvl1pPr marL="0" indent="0" algn="ctr">
              <a:buNone/>
              <a:defRPr lang="en-US" altLang="zh-CN" sz="2000" i="1" kern="1200" cap="all" spc="400" baseline="0" dirty="0" smtClean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Click to edit TITLE</a:t>
            </a:r>
            <a:endParaRPr/>
          </a:p>
        </p:txBody>
      </p:sp>
      <p:sp>
        <p:nvSpPr>
          <p:cNvPr id="139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9436963" y="6280941"/>
            <a:ext cx="2390865" cy="369888"/>
          </a:xfrm>
        </p:spPr>
        <p:txBody>
          <a:bodyPr anchor="b">
            <a:noAutofit/>
          </a:bodyPr>
          <a:lstStyle>
            <a:lvl1pPr marL="0" indent="0" algn="r">
              <a:buNone/>
              <a:defRPr lang="en-US" altLang="zh-CN" sz="1400" i="1" kern="1200" cap="all" spc="300" baseline="0" dirty="0" smtClean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2026.01.01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ection Title_中文">
    <p:bg>
      <p:bgPr>
        <a:solidFill>
          <a:schemeClr val="bg1"/>
        </a:solidFill>
        <a:effectLst/>
      </p:bgPr>
    </p:bg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9732" y="1822370"/>
            <a:ext cx="5879147" cy="3416320"/>
          </a:xfrm>
        </p:spPr>
        <p:txBody>
          <a:bodyPr anchor="t" anchorCtr="0">
            <a:spAutoFit/>
          </a:bodyPr>
          <a:lstStyle>
            <a:lvl1pPr marL="0" indent="0">
              <a:buNone/>
              <a:defRPr sz="24000">
                <a:solidFill>
                  <a:srgbClr val="B2B4BB">
                    <a:alpha val="30000"/>
                  </a:srgbClr>
                </a:solidFill>
                <a:latin typeface="Armstrong Oblique" pitchFamily="50" charset="0"/>
              </a:defRPr>
            </a:lvl1pPr>
          </a:lstStyle>
          <a:p>
            <a:pPr lvl="0"/>
            <a:r>
              <a:rPr lang="en-US" dirty="0"/>
              <a:t>01</a:t>
            </a:r>
            <a:endParaRPr/>
          </a:p>
        </p:txBody>
      </p:sp>
      <p:sp>
        <p:nvSpPr>
          <p:cNvPr id="142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317401" y="2968228"/>
            <a:ext cx="9172148" cy="65738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4000" i="0" kern="1200" cap="none" spc="200" baseline="0" dirty="0" smtClean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点击输入主题标题</a:t>
            </a:r>
            <a:endParaRPr lang="en-US" altLang="zh-CN" dirty="0"/>
          </a:p>
        </p:txBody>
      </p:sp>
      <p:cxnSp>
        <p:nvCxnSpPr>
          <p:cNvPr id="143" name="Straight Connector 9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Picture 11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45" name="Rectangle 6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6" name="Picture 7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47" name="任意多边形 7"/>
          <p:cNvSpPr/>
          <p:nvPr userDrawn="1"/>
        </p:nvSpPr>
        <p:spPr>
          <a:xfrm>
            <a:off x="1676575" y="3099572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8" name="TextBox 17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ection Title_EN">
    <p:bg>
      <p:bgPr>
        <a:solidFill>
          <a:schemeClr val="bg1"/>
        </a:solidFill>
        <a:effectLst/>
      </p:bgPr>
    </p:bg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99732" y="1822370"/>
            <a:ext cx="5879147" cy="3416320"/>
          </a:xfrm>
        </p:spPr>
        <p:txBody>
          <a:bodyPr anchor="t" anchorCtr="0">
            <a:spAutoFit/>
          </a:bodyPr>
          <a:lstStyle>
            <a:lvl1pPr marL="0" indent="0">
              <a:buNone/>
              <a:defRPr sz="24000">
                <a:solidFill>
                  <a:srgbClr val="B2B4BB">
                    <a:alpha val="30000"/>
                  </a:srgbClr>
                </a:solidFill>
                <a:latin typeface="Armstrong Oblique" pitchFamily="50" charset="0"/>
              </a:defRPr>
            </a:lvl1pPr>
          </a:lstStyle>
          <a:p>
            <a:pPr lvl="0"/>
            <a:r>
              <a:rPr lang="en-US" dirty="0"/>
              <a:t>01</a:t>
            </a:r>
            <a:endParaRPr/>
          </a:p>
        </p:txBody>
      </p:sp>
      <p:sp>
        <p:nvSpPr>
          <p:cNvPr id="151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256441" y="2988548"/>
            <a:ext cx="9134006" cy="657384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4000" i="0" kern="1200" cap="all" spc="200" baseline="0" dirty="0" smtClean="0">
                <a:solidFill>
                  <a:srgbClr val="212121"/>
                </a:solidFill>
                <a:latin typeface="Armstrong Oblique" pitchFamily="50" charset="0"/>
                <a:ea typeface="MStiffHei PRC Bold" panose="00000500000000000000" pitchFamily="2" charset="-128"/>
                <a:cs typeface="+mn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altLang="zh-CN" dirty="0"/>
              <a:t>Section title</a:t>
            </a:r>
            <a:endParaRPr/>
          </a:p>
        </p:txBody>
      </p:sp>
      <p:cxnSp>
        <p:nvCxnSpPr>
          <p:cNvPr id="152" name="Straight Connector 9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" name="Picture 11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54" name="任意多边形 7"/>
          <p:cNvSpPr/>
          <p:nvPr userDrawn="1"/>
        </p:nvSpPr>
        <p:spPr>
          <a:xfrm>
            <a:off x="1676575" y="3099572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5" name="Rectangle 6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6" name="Picture 7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57" name="TextBox 15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+Content_中文">
    <p:bg>
      <p:bgRef idx="1001">
        <a:schemeClr val="bg1"/>
      </p:bgRef>
    </p:bg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chemeClr val="tx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161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9274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cxnSp>
        <p:nvCxnSpPr>
          <p:cNvPr id="162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64" name="Rectangle 6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5" name="Picture 7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66" name="TextBox 13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Title+Content_EN">
    <p:bg>
      <p:bgRef idx="1001">
        <a:schemeClr val="bg1"/>
      </p:bgRef>
    </p:bg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rgbClr val="21212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170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9274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cxnSp>
        <p:nvCxnSpPr>
          <p:cNvPr id="171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2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73" name="Rectangle 9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" name="Picture 11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75" name="TextBox 15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ubtitle+Content_中文">
    <p:bg>
      <p:bgRef idx="1001">
        <a:schemeClr val="bg1"/>
      </p:bgRef>
    </p:bg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179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9274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cxnSp>
        <p:nvCxnSpPr>
          <p:cNvPr id="180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1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8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757575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点击输入副标题</a:t>
            </a:r>
            <a:endParaRPr lang="en-US" dirty="0"/>
          </a:p>
        </p:txBody>
      </p:sp>
      <p:sp>
        <p:nvSpPr>
          <p:cNvPr id="183" name="Rectangle 7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" name="Picture 9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85" name="TextBox 15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Subtitle+Content_EN">
    <p:bg>
      <p:bgRef idx="1001">
        <a:schemeClr val="bg1"/>
      </p:bgRef>
    </p:bg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rgbClr val="21212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189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0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9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192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9274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sp>
        <p:nvSpPr>
          <p:cNvPr id="193" name="Rectangle 7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" name="Picture 11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95" name="TextBox 16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ntent+Image_中文"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16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4702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cxnSp>
        <p:nvCxnSpPr>
          <p:cNvPr id="17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757575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点击输入副标题</a:t>
            </a:r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286500" y="1571625"/>
            <a:ext cx="4511676" cy="4371975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spc="0" baseline="0" dirty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/>
            <a:r>
              <a:rPr lang="zh-CN" altLang="en-US" dirty="0"/>
              <a:t>点击输入照片</a:t>
            </a:r>
            <a:r>
              <a:rPr lang="en-US" altLang="zh-CN" dirty="0"/>
              <a:t>…</a:t>
            </a:r>
            <a:endParaRPr lang="en-US" dirty="0"/>
          </a:p>
        </p:txBody>
      </p:sp>
      <p:sp>
        <p:nvSpPr>
          <p:cNvPr id="21" name="Rectangle 9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11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23" name="TextBox 16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Content+Image_EN">
    <p:bg>
      <p:bgRef idx="1001">
        <a:schemeClr val="bg1"/>
      </p:bgRef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rgbClr val="21212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27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2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30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4702175" cy="43767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800" spc="0" baseline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86500" y="1571625"/>
            <a:ext cx="4511676" cy="4371975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spc="0" baseline="0" dirty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</a:lstStyle>
          <a:p>
            <a:pPr/>
            <a:endParaRPr lang="en-US" dirty="0"/>
          </a:p>
        </p:txBody>
      </p:sp>
      <p:sp>
        <p:nvSpPr>
          <p:cNvPr id="32" name="Rectangle 11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13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34" name="TextBox 17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List+Image_中文">
    <p:bg>
      <p:bgRef idx="1001">
        <a:schemeClr val="bg1"/>
      </p:bgRef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sp>
        <p:nvSpPr>
          <p:cNvPr id="38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4702175" cy="4376738"/>
          </a:xfrm>
        </p:spPr>
        <p:txBody>
          <a:bodyPr>
            <a:normAutofit/>
          </a:bodyPr>
          <a:lstStyle>
            <a:lvl1pPr marL="28575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Noto Sans SC Medium" panose="020B0200000000000000" pitchFamily="34" charset="-128"/>
                <a:ea typeface="Noto Sans SC Medium" panose="020B0200000000000000" pitchFamily="34" charset="-128"/>
                <a:cs typeface="Noto Sans SC Medium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题目</a:t>
            </a:r>
            <a:r>
              <a:rPr lang="en-US" altLang="zh-CN" dirty="0"/>
              <a:t>1</a:t>
            </a:r>
            <a:endParaRPr/>
          </a:p>
        </p:txBody>
      </p:sp>
      <p:cxnSp>
        <p:nvCxnSpPr>
          <p:cNvPr id="39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4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757575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点击输入副标题</a:t>
            </a:r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286500" y="1571625"/>
            <a:ext cx="4511676" cy="4371975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spc="0" baseline="0" dirty="0">
                <a:solidFill>
                  <a:srgbClr val="212121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/>
            <a:r>
              <a:rPr lang="zh-CN" altLang="en-US" dirty="0"/>
              <a:t>点击输入照片</a:t>
            </a:r>
            <a:r>
              <a:rPr lang="en-US" altLang="zh-CN" dirty="0"/>
              <a:t>…</a:t>
            </a:r>
            <a:endParaRPr lang="en-US" dirty="0"/>
          </a:p>
        </p:txBody>
      </p:sp>
      <p:sp>
        <p:nvSpPr>
          <p:cNvPr id="43" name="Rectangle 9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11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45" name="TextBox 16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List+Image_EN">
    <p:bg>
      <p:bgRef idx="1001">
        <a:schemeClr val="bg1"/>
      </p:bgRef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rgbClr val="21212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49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5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404351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52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571625"/>
            <a:ext cx="4702175" cy="4376738"/>
          </a:xfrm>
        </p:spPr>
        <p:txBody>
          <a:bodyPr>
            <a:normAutofit/>
          </a:bodyPr>
          <a:lstStyle>
            <a:lvl1pPr marL="28575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SzPct val="150000"/>
              <a:buFont typeface="Inter Medium" panose="02000503000000020004" pitchFamily="2" charset="0"/>
              <a:buChar char="›"/>
              <a:defRPr lang="en-US" altLang="zh-CN" sz="1600" kern="0" spc="50" dirty="0" smtClean="0">
                <a:solidFill>
                  <a:srgbClr val="21212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Roboto Lt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Bullet point…</a:t>
            </a:r>
            <a:endParaRPr/>
          </a:p>
        </p:txBody>
      </p:sp>
      <p:sp>
        <p:nvSpPr>
          <p:cNvPr id="5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86500" y="1571625"/>
            <a:ext cx="4511676" cy="4371975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spc="0" baseline="0" dirty="0">
                <a:solidFill>
                  <a:srgbClr val="21212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+mn-cs"/>
              </a:defRPr>
            </a:lvl1pPr>
          </a:lstStyle>
          <a:p>
            <a:pPr/>
            <a:endParaRPr lang="en-US" dirty="0"/>
          </a:p>
        </p:txBody>
      </p:sp>
      <p:sp>
        <p:nvSpPr>
          <p:cNvPr id="54" name="Rectangle 11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13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56" name="TextBox 17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Bullet Sections_中文">
    <p:bg>
      <p:bgRef idx="1001">
        <a:schemeClr val="bg1"/>
      </p:bgRef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cxnSp>
        <p:nvCxnSpPr>
          <p:cNvPr id="60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6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757575"/>
                </a:solidFill>
                <a:latin typeface="Noto Sans SC Light" panose="020B0200000000000000" pitchFamily="34" charset="-128"/>
                <a:ea typeface="Noto Sans SC Light" panose="020B0200000000000000" pitchFamily="34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点击输入副标题</a:t>
            </a:r>
            <a:endParaRPr 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393825" y="1533526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Noto Sans SC Medium" panose="020B0200000000000000" pitchFamily="34" charset="-128"/>
                <a:ea typeface="Noto Sans SC Medium" panose="020B0200000000000000" pitchFamily="34" charset="-128"/>
                <a:cs typeface="Noto Sans SC Medium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题目</a:t>
            </a:r>
            <a:r>
              <a:rPr lang="en-US" altLang="zh-CN" dirty="0"/>
              <a:t>1</a:t>
            </a:r>
            <a:endParaRPr/>
          </a:p>
        </p:txBody>
      </p:sp>
      <p:sp>
        <p:nvSpPr>
          <p:cNvPr id="64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828799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lang="en-US" altLang="zh-CN" sz="1600" kern="1200" spc="0" baseline="0" dirty="0">
                <a:solidFill>
                  <a:schemeClr val="accent2">
                    <a:lumMod val="75000"/>
                  </a:schemeClr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393825" y="3022433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Noto Sans SC Medium" panose="020B0200000000000000" pitchFamily="34" charset="-128"/>
                <a:ea typeface="Noto Sans SC Medium" panose="020B0200000000000000" pitchFamily="34" charset="-128"/>
                <a:cs typeface="Noto Sans SC Medium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题目</a:t>
            </a:r>
            <a:r>
              <a:rPr lang="en-US" altLang="zh-CN" dirty="0"/>
              <a:t>2</a:t>
            </a:r>
            <a:endParaRPr/>
          </a:p>
        </p:txBody>
      </p:sp>
      <p:sp>
        <p:nvSpPr>
          <p:cNvPr id="66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1393825" y="3317706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lang="en-US" altLang="zh-CN" sz="1600" kern="1200" spc="0" baseline="0" dirty="0">
                <a:solidFill>
                  <a:schemeClr val="accent2">
                    <a:lumMod val="75000"/>
                  </a:schemeClr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</a:pPr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93825" y="4509265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Noto Sans SC Medium" panose="020B0200000000000000" pitchFamily="34" charset="-128"/>
                <a:ea typeface="Noto Sans SC Medium" panose="020B0200000000000000" pitchFamily="34" charset="-128"/>
                <a:cs typeface="Noto Sans SC Medium" panose="020B0200000000000000" pitchFamily="34" charset="-128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zh-CN" altLang="en-US" dirty="0"/>
              <a:t>题目</a:t>
            </a:r>
            <a:r>
              <a:rPr lang="en-US" altLang="zh-CN" dirty="0"/>
              <a:t>3</a:t>
            </a:r>
            <a:endParaRPr/>
          </a:p>
        </p:txBody>
      </p:sp>
      <p:sp>
        <p:nvSpPr>
          <p:cNvPr id="68" name="Content Placeholder 10"/>
          <p:cNvSpPr>
            <a:spLocks noGrp="1"/>
          </p:cNvSpPr>
          <p:nvPr>
            <p:ph sz="quarter" idx="18" hasCustomPrompt="1"/>
          </p:nvPr>
        </p:nvSpPr>
        <p:spPr>
          <a:xfrm>
            <a:off x="1393825" y="4804538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lang="en-US" altLang="zh-CN" sz="1600" kern="1200" spc="0" baseline="0" dirty="0">
                <a:solidFill>
                  <a:schemeClr val="accent2">
                    <a:lumMod val="75000"/>
                  </a:schemeClr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</a:pPr>
            <a:r>
              <a:rPr lang="zh-CN" altLang="en-US" dirty="0"/>
              <a:t>点击输入段落文本</a:t>
            </a:r>
            <a:r>
              <a:rPr lang="en-US" altLang="zh-CN" dirty="0"/>
              <a:t>…</a:t>
            </a:r>
            <a:endParaRPr/>
          </a:p>
        </p:txBody>
      </p:sp>
      <p:sp>
        <p:nvSpPr>
          <p:cNvPr id="69" name="Rectangle 16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17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71" name="TextBox 21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Bullet Sections_EN">
    <p:bg>
      <p:bgRef idx="1001">
        <a:schemeClr val="bg1"/>
      </p:bgRef>
    </p:bg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393825" y="1533526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Roboto Lt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Topic 1</a:t>
            </a:r>
            <a:endParaRPr/>
          </a:p>
        </p:txBody>
      </p:sp>
      <p:sp>
        <p:nvSpPr>
          <p:cNvPr id="74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chemeClr val="tx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76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7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79" name="Content Placeholder 10"/>
          <p:cNvSpPr>
            <a:spLocks noGrp="1"/>
          </p:cNvSpPr>
          <p:nvPr>
            <p:ph sz="quarter" idx="11" hasCustomPrompt="1"/>
          </p:nvPr>
        </p:nvSpPr>
        <p:spPr>
          <a:xfrm>
            <a:off x="1393825" y="1828799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600" spc="0" baseline="0">
                <a:solidFill>
                  <a:schemeClr val="accent2">
                    <a:lumMod val="75000"/>
                  </a:schemeClr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393825" y="3022433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Roboto Lt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Topic 2</a:t>
            </a:r>
            <a:endParaRPr/>
          </a:p>
        </p:txBody>
      </p:sp>
      <p:sp>
        <p:nvSpPr>
          <p:cNvPr id="81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1393825" y="3317706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600" spc="0" baseline="0">
                <a:solidFill>
                  <a:schemeClr val="accent2">
                    <a:lumMod val="75000"/>
                  </a:schemeClr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93825" y="4509265"/>
            <a:ext cx="9274175" cy="295274"/>
          </a:xfrm>
        </p:spPr>
        <p:txBody>
          <a:bodyPr/>
          <a:lstStyle>
            <a:lvl1pPr marL="228600" indent="-228600">
              <a:buSzPct val="150000"/>
              <a:buFont typeface="Inter Medium" panose="02000503000000020004" pitchFamily="2" charset="0"/>
              <a:buChar char="›"/>
              <a:defRPr lang="en-US" altLang="zh-CN" sz="1600" kern="0" spc="50" dirty="0">
                <a:solidFill>
                  <a:srgbClr val="21212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Roboto Lt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914400" indent="0">
              <a:buFont typeface="Inter Medium" panose="02000503000000020004" pitchFamily="2" charset="0"/>
              <a:buNone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Topic 3</a:t>
            </a:r>
            <a:endParaRPr/>
          </a:p>
        </p:txBody>
      </p:sp>
      <p:sp>
        <p:nvSpPr>
          <p:cNvPr id="83" name="Content Placeholder 10"/>
          <p:cNvSpPr>
            <a:spLocks noGrp="1"/>
          </p:cNvSpPr>
          <p:nvPr>
            <p:ph sz="quarter" idx="18" hasCustomPrompt="1"/>
          </p:nvPr>
        </p:nvSpPr>
        <p:spPr>
          <a:xfrm>
            <a:off x="1393825" y="4804538"/>
            <a:ext cx="9274175" cy="1184803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Inter Medium" panose="02000503000000020004" pitchFamily="2" charset="0"/>
              <a:buNone/>
              <a:defRPr sz="1600" spc="0" baseline="0">
                <a:solidFill>
                  <a:schemeClr val="accent2">
                    <a:lumMod val="75000"/>
                  </a:schemeClr>
                </a:solidFill>
                <a:latin typeface="Inter ExtraLight" panose="02000503000000020004" pitchFamily="2" charset="0"/>
                <a:ea typeface="Inter ExtraLight" panose="02000503000000020004" pitchFamily="2" charset="0"/>
              </a:defRPr>
            </a:lvl1pPr>
            <a:lvl2pPr marL="685800" indent="-228600"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Paragraph text…</a:t>
            </a:r>
            <a:endParaRPr/>
          </a:p>
        </p:txBody>
      </p:sp>
      <p:sp>
        <p:nvSpPr>
          <p:cNvPr id="84" name="Rectangle 17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5" name="Picture 18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86" name="TextBox 23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Bullet Points_EN">
    <p:bg>
      <p:bgRef idx="1001">
        <a:schemeClr val="bg1"/>
      </p:bgRef>
    </p:bg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393825" y="1533525"/>
            <a:ext cx="9274175" cy="4437063"/>
          </a:xfrm>
        </p:spPr>
        <p:txBody>
          <a:bodyPr/>
          <a:lstStyle>
            <a:lvl1pPr marL="228600" indent="-228600">
              <a:buSzPct val="100000"/>
              <a:buFont typeface="Inter Medium" panose="02000503000000020004" pitchFamily="2" charset="0"/>
              <a:buChar char="›"/>
              <a:defRPr sz="2000">
                <a:latin typeface="Inter Light" panose="02000503000000020004" pitchFamily="2" charset="0"/>
                <a:ea typeface="Inter Light" panose="02000503000000020004" pitchFamily="2" charset="0"/>
              </a:defRPr>
            </a:lvl1pPr>
            <a:lvl2pPr marL="685800" indent="-228600">
              <a:buSzPct val="100000"/>
              <a:buFont typeface="Inter Medium" panose="02000503000000020004" pitchFamily="2" charset="0"/>
              <a:buChar char="›"/>
              <a:defRPr sz="180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 marL="1143000" indent="-228600">
              <a:buSzPct val="100000"/>
              <a:buFont typeface="Inter Medium" panose="02000503000000020004" pitchFamily="2" charset="0"/>
              <a:buChar char="›"/>
              <a:defRPr sz="160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 marL="1600200" indent="-228600">
              <a:buSzPct val="100000"/>
              <a:buFont typeface="Inter Medium" panose="02000503000000020004" pitchFamily="2" charset="0"/>
              <a:buChar char="›"/>
              <a:defRPr sz="140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 marL="2057400" indent="-228600">
              <a:buSzPct val="100000"/>
              <a:buFont typeface="Inter Medium" panose="02000503000000020004" pitchFamily="2" charset="0"/>
              <a:buChar char="›"/>
              <a:defRPr sz="120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pPr lvl="0"/>
            <a:r>
              <a:rPr lang="en-US" altLang="zh-CN" dirty="0"/>
              <a:t>Click to edit Master text styles</a:t>
            </a:r>
            <a:endParaRPr/>
          </a:p>
          <a:p>
            <a:pPr lvl="1"/>
            <a:r>
              <a:rPr lang="en-US" altLang="zh-CN" dirty="0"/>
              <a:t>Second level</a:t>
            </a:r>
            <a:endParaRPr/>
          </a:p>
          <a:p>
            <a:pPr lvl="2"/>
            <a:r>
              <a:rPr lang="en-US" altLang="zh-CN" dirty="0"/>
              <a:t>Third level</a:t>
            </a:r>
            <a:endParaRPr/>
          </a:p>
          <a:p>
            <a:pPr lvl="3"/>
            <a:r>
              <a:rPr lang="en-US" altLang="zh-CN" dirty="0"/>
              <a:t>Fourth level</a:t>
            </a:r>
            <a:endParaRPr/>
          </a:p>
          <a:p>
            <a:pPr lvl="4"/>
            <a:r>
              <a:rPr lang="en-US" altLang="zh-CN" dirty="0"/>
              <a:t>Fifth level</a:t>
            </a:r>
            <a:endParaRPr lang="en-US" dirty="0"/>
          </a:p>
        </p:txBody>
      </p:sp>
      <p:sp>
        <p:nvSpPr>
          <p:cNvPr id="89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chemeClr val="tx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91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9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94" name="Rectangle 7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5" name="Picture 10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96" name="TextBox 17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 xml:space="preserve">© 2026 All Rights Reserved. 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Information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Grey Background_中文">
    <p:bg>
      <p:bgRef idx="1001">
        <a:schemeClr val="bg1"/>
      </p:bgRef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0" baseline="0" dirty="0">
                <a:solidFill>
                  <a:srgbClr val="21212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点击输入标题</a:t>
            </a:r>
            <a:endParaRPr lang="en-US" dirty="0"/>
          </a:p>
        </p:txBody>
      </p:sp>
      <p:cxnSp>
        <p:nvCxnSpPr>
          <p:cNvPr id="100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02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9274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757575"/>
                </a:solidFill>
                <a:latin typeface="Noto Sans SC Thin" panose="020B0200000000000000" pitchFamily="34" charset="-128"/>
                <a:ea typeface="Noto Sans SC Thin" panose="020B0200000000000000" pitchFamily="34" charset="-128"/>
                <a:cs typeface="+mn-cs"/>
              </a:defRPr>
            </a:lvl1pPr>
          </a:lstStyle>
          <a:p>
            <a:pPr lvl="0"/>
            <a:r>
              <a:rPr lang="zh-CN" altLang="en-US" dirty="0"/>
              <a:t>点击输入副标题</a:t>
            </a:r>
            <a:endParaRPr lang="en-US" dirty="0"/>
          </a:p>
        </p:txBody>
      </p:sp>
      <p:sp>
        <p:nvSpPr>
          <p:cNvPr id="103" name="Rectangle 7"/>
          <p:cNvSpPr/>
          <p:nvPr userDrawn="1"/>
        </p:nvSpPr>
        <p:spPr>
          <a:xfrm>
            <a:off x="702451" y="1525431"/>
            <a:ext cx="10787097" cy="4585364"/>
          </a:xfrm>
          <a:prstGeom prst="rect">
            <a:avLst/>
          </a:prstGeom>
          <a:solidFill>
            <a:srgbClr val="E0E1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9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Picture 10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06" name="TextBox 13"/>
          <p:cNvSpPr txBox="1"/>
          <p:nvPr userDrawn="1"/>
        </p:nvSpPr>
        <p:spPr>
          <a:xfrm>
            <a:off x="702451" y="6532724"/>
            <a:ext cx="413576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en-US" sz="1200" dirty="0">
                <a:solidFill>
                  <a:schemeClr val="accent2"/>
                </a:solidFill>
              </a:rPr>
              <a:t>© 2026</a:t>
            </a:r>
            <a:r>
              <a:rPr lang="zh-CN" altLang="en-US" sz="1200" dirty="0">
                <a:solidFill>
                  <a:schemeClr val="accent2"/>
                </a:solidFill>
              </a:rPr>
              <a:t>版权所有。本文件中的信息应视为机密信息。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Grey Background_EN">
    <p:bg>
      <p:bgRef idx="1001">
        <a:schemeClr val="bg1"/>
      </p:bgRef>
    </p:bg>
    <p:spTree>
      <p:nvGrpSpPr>
        <p:cNvPr id="10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angle 17"/>
          <p:cNvSpPr/>
          <p:nvPr userDrawn="1"/>
        </p:nvSpPr>
        <p:spPr>
          <a:xfrm>
            <a:off x="702451" y="1525431"/>
            <a:ext cx="10787097" cy="4585364"/>
          </a:xfrm>
          <a:prstGeom prst="rect">
            <a:avLst/>
          </a:prstGeom>
          <a:solidFill>
            <a:srgbClr val="E0E1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任意多边形 7"/>
          <p:cNvSpPr/>
          <p:nvPr userDrawn="1"/>
        </p:nvSpPr>
        <p:spPr>
          <a:xfrm>
            <a:off x="702451" y="445807"/>
            <a:ext cx="524510" cy="426720"/>
          </a:xfrm>
          <a:custGeom>
            <a:avLst/>
            <a:gdLst>
              <a:gd name="connisteX0" fmla="*/ 298450 w 524510"/>
              <a:gd name="connsiteY0" fmla="*/ 0 h 426720"/>
              <a:gd name="connisteX1" fmla="*/ 524510 w 524510"/>
              <a:gd name="connsiteY1" fmla="*/ 0 h 426720"/>
              <a:gd name="connisteX2" fmla="*/ 231775 w 524510"/>
              <a:gd name="connsiteY2" fmla="*/ 426720 h 426720"/>
              <a:gd name="connisteX3" fmla="*/ 0 w 524510"/>
              <a:gd name="connsiteY3" fmla="*/ 426720 h 426720"/>
              <a:gd name="connisteX4" fmla="*/ 298450 w 524510"/>
              <a:gd name="connsiteY4" fmla="*/ 0 h 42672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524510" h="426720">
                <a:moveTo>
                  <a:pt x="298450" y="0"/>
                </a:moveTo>
                <a:lnTo>
                  <a:pt x="524510" y="0"/>
                </a:lnTo>
                <a:lnTo>
                  <a:pt x="231775" y="426720"/>
                </a:lnTo>
                <a:lnTo>
                  <a:pt x="0" y="426720"/>
                </a:lnTo>
                <a:lnTo>
                  <a:pt x="298450" y="0"/>
                </a:lnTo>
                <a:close/>
              </a:path>
            </a:pathLst>
          </a:custGeom>
          <a:solidFill>
            <a:srgbClr val="EC3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393825" y="474348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2400" kern="1200" cap="all" spc="200" baseline="0" dirty="0">
                <a:solidFill>
                  <a:schemeClr val="tx1"/>
                </a:solidFill>
                <a:latin typeface="Armstrong Oblique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title</a:t>
            </a:r>
            <a:endParaRPr lang="en-US" dirty="0"/>
          </a:p>
        </p:txBody>
      </p:sp>
      <p:cxnSp>
        <p:nvCxnSpPr>
          <p:cNvPr id="111" name="Straight Connector 12"/>
          <p:cNvCxnSpPr/>
          <p:nvPr userDrawn="1"/>
        </p:nvCxnSpPr>
        <p:spPr>
          <a:xfrm flipH="1">
            <a:off x="702451" y="6523606"/>
            <a:ext cx="9134007" cy="0"/>
          </a:xfrm>
          <a:prstGeom prst="line">
            <a:avLst/>
          </a:prstGeom>
          <a:ln>
            <a:solidFill>
              <a:srgbClr val="B2B4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25"/>
          <p:cNvPicPr>
            <a:picLocks noChangeAspect="1"/>
          </p:cNvPicPr>
          <p:nvPr userDrawn="1"/>
        </p:nvPicPr>
        <p:blipFill>
          <a:blip r:embed="rId1" cstate="print">
            <a:alphaModFix amt="20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094357" y="6469019"/>
            <a:ext cx="1395192" cy="148698"/>
          </a:xfrm>
          <a:prstGeom prst="rect">
            <a:avLst/>
          </a:prstGeom>
        </p:spPr>
      </p:pic>
      <p:sp>
        <p:nvSpPr>
          <p:cNvPr id="113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393825" y="887159"/>
            <a:ext cx="4702175" cy="461962"/>
          </a:xfrm>
        </p:spPr>
        <p:txBody>
          <a:bodyPr>
            <a:noAutofit/>
          </a:bodyPr>
          <a:lstStyle>
            <a:lvl1pPr marL="0" indent="0">
              <a:buNone/>
              <a:defRPr lang="en-US" sz="1800" kern="1200" cap="none" spc="100" baseline="0" dirty="0">
                <a:solidFill>
                  <a:srgbClr val="B2B4BB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cs"/>
              </a:defRPr>
            </a:lvl1pPr>
          </a:lstStyle>
          <a:p>
            <a:pPr lvl="0"/>
            <a:r>
              <a:rPr lang="en-US" altLang="zh-CN" dirty="0"/>
              <a:t>Click to edit subtitle</a:t>
            </a:r>
            <a:endParaRPr lang="en-US" dirty="0"/>
          </a:p>
        </p:txBody>
      </p:sp>
      <p:sp>
        <p:nvSpPr>
          <p:cNvPr id="114" name="Rectangle 7"/>
          <p:cNvSpPr/>
          <p:nvPr userDrawn="1"/>
        </p:nvSpPr>
        <p:spPr>
          <a:xfrm>
            <a:off x="0" y="6469019"/>
            <a:ext cx="12192000" cy="3889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10"/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0250577" y="6600328"/>
            <a:ext cx="1238972" cy="132048"/>
          </a:xfrm>
          <a:prstGeom prst="rect">
            <a:avLst/>
          </a:prstGeom>
        </p:spPr>
      </p:pic>
      <p:sp>
        <p:nvSpPr>
          <p:cNvPr id="116" name="TextBox 13"/>
          <p:cNvSpPr txBox="1"/>
          <p:nvPr userDrawn="1"/>
        </p:nvSpPr>
        <p:spPr>
          <a:xfrm>
            <a:off x="702451" y="6532802"/>
            <a:ext cx="92980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chemeClr val="accent2"/>
                </a:solidFill>
              </a:rPr>
              <a:t>© 2026 All Rights Reserved. I</a:t>
            </a:r>
            <a:r>
              <a:rPr lang="en-US" altLang="zh-CN" sz="1200" dirty="0">
                <a:solidFill>
                  <a:schemeClr val="accent2"/>
                </a:solidFill>
              </a:rPr>
              <a:t xml:space="preserve">nformation in this document shall be treated as private and confidential. </a:t>
            </a:r>
            <a:endParaRPr lang="en-US" sz="1200" dirty="0">
              <a:solidFill>
                <a:schemeClr val="accent2"/>
              </a:solidFill>
            </a:endParaRPr>
          </a:p>
          <a:p>
            <a:pPr/>
            <a:endParaRPr lang="en-US" sz="1200" dirty="0">
              <a:solidFill>
                <a:schemeClr val="accent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End Slide_BK">
    <p:bg>
      <p:bgPr>
        <a:solidFill>
          <a:schemeClr val="tx1"/>
        </a:solidFill>
        <a:effectLst/>
      </p:bgPr>
    </p:bg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5" descr="形状, 图标, 箭头&#10;&#10;Description automatically generated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62524" y="1689147"/>
            <a:ext cx="2270830" cy="2197577"/>
          </a:xfrm>
          <a:prstGeom prst="rect">
            <a:avLst/>
          </a:prstGeom>
        </p:spPr>
      </p:pic>
      <p:sp>
        <p:nvSpPr>
          <p:cNvPr id="119" name="TextBox 6"/>
          <p:cNvSpPr txBox="1"/>
          <p:nvPr userDrawn="1"/>
        </p:nvSpPr>
        <p:spPr>
          <a:xfrm>
            <a:off x="3630967" y="4337856"/>
            <a:ext cx="490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>
                    <a:lumMod val="95000"/>
                  </a:schemeClr>
                </a:solidFill>
                <a:latin typeface="Armstrong Oblique" pitchFamily="50" charset="0"/>
              </a:rPr>
              <a:t>THANK YOU!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p="http://schemas.openxmlformats.org/presentationml/2006/main" xmlns:a="http://schemas.openxmlformats.org/drawingml/2006/main" xmlns:r="http://schemas.openxmlformats.org/officeDocument/2006/relationships">
  <p:cSld name="End Slide_WH">
    <p:bg>
      <p:bgRef idx="1001">
        <a:schemeClr val="bg1"/>
      </p:bgRef>
    </p:bg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3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954586" y="1677535"/>
            <a:ext cx="2282829" cy="2209189"/>
          </a:xfrm>
          <a:prstGeom prst="rect">
            <a:avLst/>
          </a:prstGeom>
        </p:spPr>
      </p:pic>
      <p:sp>
        <p:nvSpPr>
          <p:cNvPr id="128" name="TextBox 6"/>
          <p:cNvSpPr txBox="1"/>
          <p:nvPr userDrawn="1"/>
        </p:nvSpPr>
        <p:spPr>
          <a:xfrm>
            <a:off x="3630967" y="4337856"/>
            <a:ext cx="490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  <a:latin typeface="Armstrong Oblique" pitchFamily="50" charset="0"/>
              </a:rPr>
              <a:t>THANK YOU!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p="http://schemas.openxmlformats.org/presentationml/2006/main" xmlns:a="http://schemas.openxmlformats.org/drawingml/2006/main" type="blank">
  <p:cSld name="空白">
    <p:spTree>
      <p:nvGrpSpPr>
        <p:cNvPr id="1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62A546C6-E17D-4C5E-B5A5-3A4B25AACFF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13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/>
          </a:p>
        </p:txBody>
      </p:sp>
      <p:sp>
        <p:nvSpPr>
          <p:cNvPr id="13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58800700-7334-413C-801B-4424CD76B1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5" Type="http://schemas.openxmlformats.org/officeDocument/2006/relationships/slideLayout" Target="../slideLayouts/slideLayout16.xml" /><Relationship Id="rId18" Type="http://schemas.openxmlformats.org/officeDocument/2006/relationships/slideLayout" Target="../slideLayouts/slideLayout19.xml" /><Relationship Id="rId0" Type="http://schemas.openxmlformats.org/officeDocument/2006/relationships/slideLayout" Target="../slideLayouts/slideLayout1.xml" /><Relationship Id="rId14" Type="http://schemas.openxmlformats.org/officeDocument/2006/relationships/slideLayout" Target="../slideLayouts/slideLayout15.xml" /><Relationship Id="rId1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2.xml" /><Relationship Id="rId7" Type="http://schemas.openxmlformats.org/officeDocument/2006/relationships/slideLayout" Target="../slideLayouts/slideLayout8.xml" /><Relationship Id="rId1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11.xml" /><Relationship Id="rId6" Type="http://schemas.openxmlformats.org/officeDocument/2006/relationships/slideLayout" Target="../slideLayouts/slideLayout7.xml" /><Relationship Id="rId13" Type="http://schemas.openxmlformats.org/officeDocument/2006/relationships/slideLayout" Target="../slideLayouts/slideLayout14.xml" /><Relationship Id="rId16" Type="http://schemas.openxmlformats.org/officeDocument/2006/relationships/slideLayout" Target="../slideLayouts/slideLayout17.xml" /><Relationship Id="rId17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20.xml" /><Relationship Id="rId2" Type="http://schemas.openxmlformats.org/officeDocument/2006/relationships/slideLayout" Target="../slideLayouts/slideLayout3.xml" /><Relationship Id="rId20" Type="http://schemas.openxmlformats.org/officeDocument/2006/relationships/slideLayout" Target="../slideLayouts/slideLayout21.xml" /><Relationship Id="rId3" Type="http://schemas.openxmlformats.org/officeDocument/2006/relationships/slideLayout" Target="../slideLayouts/slideLayout4.xml" /><Relationship Id="rId21" Type="http://schemas.openxmlformats.org/officeDocument/2006/relationships/slideLayout" Target="../slideLayouts/slideLayout22.xml" /><Relationship Id="rId22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6.xml" /><Relationship Id="rId23" Type="http://schemas.openxmlformats.org/officeDocument/2006/relationships/theme" Target="../theme/theme1.xml" /><Relationship Id="rId4" Type="http://schemas.openxmlformats.org/officeDocument/2006/relationships/slideLayout" Target="../slideLayouts/slideLayout5.xml" /><Relationship Id="rId8" Type="http://schemas.openxmlformats.org/officeDocument/2006/relationships/slideLayout" Target="../slideLayouts/slideLayout9.xml" /><Relationship Id="rId9" Type="http://schemas.openxmlformats.org/officeDocument/2006/relationships/slideLayout" Target="../slideLayouts/slideLayout10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/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/>
          </a:p>
          <a:p>
            <a:pPr lvl="1"/>
            <a:r>
              <a:rPr lang="en-US" altLang="zh-CN"/>
              <a:t>Second level</a:t>
            </a:r>
            <a:endParaRPr/>
          </a:p>
          <a:p>
            <a:pPr lvl="2"/>
            <a:r>
              <a:rPr lang="en-US" altLang="zh-CN"/>
              <a:t>Third level</a:t>
            </a:r>
            <a:endParaRPr/>
          </a:p>
          <a:p>
            <a:pPr lvl="3"/>
            <a:r>
              <a:rPr lang="en-US" altLang="zh-CN"/>
              <a:t>Fourth level</a:t>
            </a:r>
            <a:endParaRPr/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62A546C6-E17D-4C5E-B5A5-3A4B25AACFF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58800700-7334-413C-801B-4424CD76B1C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9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9.xml" /><Relationship Id="rId1" Type="http://schemas.openxmlformats.org/officeDocument/2006/relationships/image" Target="media/image14.sv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15.svg" /><Relationship Id="rId0" Type="http://schemas.openxmlformats.org/officeDocument/2006/relationships/slideLayout" Target="../slideLayouts/slideLayout9.xml" /><Relationship Id="rId2" Type="http://schemas.openxmlformats.org/officeDocument/2006/relationships/image" Target="media/image16.sv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Relationship Id="rId1" Type="http://schemas.openxmlformats.org/officeDocument/2006/relationships/image" Target="media/image10.svg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Relationship Id="rId1" Type="http://schemas.openxmlformats.org/officeDocument/2006/relationships/image" Target="media/image11.svg" /><Relationship Id="rId2" Type="http://schemas.openxmlformats.org/officeDocument/2006/relationships/image" Target="media/image12.svg" /><Relationship Id="rId3" Type="http://schemas.openxmlformats.org/officeDocument/2006/relationships/image" Target="media/image13.svg" /></Relationships>
</file>

<file path=ppt/slides/_rels/slide1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5.xml" /></Relationships>
</file>

<file path=ppt/slides/_rels/slide1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7.xml" /></Relationships>
</file>

<file path=ppt/slides/_rels/slide1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23.xml" /></Relationships>
</file>

<file path=ppt/slides/_rels/slide2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20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00480" y="5036185"/>
            <a:ext cx="9591040" cy="927100"/>
          </a:xfrm>
        </p:spPr>
        <p:txBody>
          <a:bodyPr/>
          <a:lstStyle/>
          <a:p>
            <a:pPr>
              <a:lnSpc>
                <a:spcPct val="112000"/>
              </a:lnSpc>
            </a:pPr>
            <a:r>
              <a:rPr lang="zh-CN">
                <a:solidFill>
                  <a:schemeClr val="bg1"/>
                </a:solidFill>
                <a:latin typeface="Noto Sans SC Thin" panose="020B0200000000000000" charset="-122"/>
                <a:ea typeface="Noto Sans SC Thin" panose="020B0200000000000000" charset="-122"/>
                <a:sym typeface="+mn-ea"/>
              </a:rPr>
              <a:t>摩托车坐桶可变尺寸</a:t>
            </a:r>
            <a:endParaRPr/>
          </a:p>
          <a:p>
            <a:pPr>
              <a:lnSpc>
                <a:spcPct val="112000"/>
              </a:lnSpc>
            </a:pPr>
            <a:r>
              <a:rPr lang="zh-CN">
                <a:solidFill>
                  <a:schemeClr val="bg1"/>
                </a:solidFill>
                <a:latin typeface="Noto Sans SC Thin" panose="020B0200000000000000" charset="-122"/>
                <a:ea typeface="Noto Sans SC Thin" panose="020B0200000000000000" charset="-122"/>
                <a:sym typeface="+mn-ea"/>
              </a:rPr>
              <a:t>结构专利风险、规避设计与替代方案</a:t>
            </a:r>
            <a:endParaRPr lang="zh-CN">
              <a:solidFill>
                <a:schemeClr val="bg1"/>
              </a:solidFill>
              <a:latin typeface="Noto Sans SC Thin" panose="020B0200000000000000" charset="-122"/>
              <a:ea typeface="Noto Sans SC Thin" panose="020B0200000000000000" charset="-122"/>
            </a:endParaRPr>
          </a:p>
          <a:p>
            <a:pPr>
              <a:lnSpc>
                <a:spcPct val="112000"/>
              </a:lnSpc>
            </a:pPr>
            <a:endParaRPr lang="zh-CN" altLang="en-US">
              <a:solidFill>
                <a:schemeClr val="bg1"/>
              </a:solidFill>
              <a:latin typeface="Noto Sans SC Thin" panose="020B0200000000000000" charset="-122"/>
              <a:ea typeface="Noto Sans SC Thin" panose="020B0200000000000000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/>
            <a:r>
              <a:rPr/>
              <a:t>2026.10.9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这次讨论的目标是选定技术架构，而不是替代正式法律意见</a:t>
            </a:r>
            <a:endParaRPr/>
          </a:p>
          <a:p>
            <a:pPr/>
            <a:endParaRPr lang="zh-CN" altLang="en-US"/>
          </a:p>
        </p:txBody>
      </p:sp>
      <p:sp>
        <p:nvSpPr>
          <p:cNvPr id="232" name="矩形 179"/>
          <p:cNvSpPr/>
          <p:nvPr/>
        </p:nvSpPr>
        <p:spPr>
          <a:xfrm>
            <a:off x="533400" y="1152525"/>
            <a:ext cx="3562350" cy="40957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33" name="文本框 180" descr="{&quot;isTemplate&quot;:true,&quot;type&quot;:&quot;text&quot;}"/>
          <p:cNvSpPr txBox="1"/>
          <p:nvPr/>
        </p:nvSpPr>
        <p:spPr>
          <a:xfrm>
            <a:off x="781050" y="1400175"/>
            <a:ext cx="3067050" cy="619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050" b="1">
                <a:solidFill>
                  <a:schemeClr val="tx1"/>
                </a:solidFill>
                <a:latin typeface="Noto Sans SC Light" panose="020B0200000000000000" charset="-122"/>
                <a:ea typeface="Noto Sans SC Light" panose="020B0200000000000000" charset="-122"/>
              </a:rPr>
              <a:t>01</a:t>
            </a:r>
            <a:endParaRPr/>
          </a:p>
        </p:txBody>
      </p:sp>
      <p:sp>
        <p:nvSpPr>
          <p:cNvPr id="234" name="矩形 181"/>
          <p:cNvSpPr/>
          <p:nvPr/>
        </p:nvSpPr>
        <p:spPr>
          <a:xfrm>
            <a:off x="781050" y="2171700"/>
            <a:ext cx="495300" cy="38100"/>
          </a:xfrm>
          <a:prstGeom prst="rect">
            <a:avLst/>
          </a:prstGeom>
          <a:solidFill>
            <a:srgbClr val="061F32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35" name="文本框 182" descr="{&quot;isTemplate&quot;:true,&quot;type&quot;:&quot;text&quot;}"/>
          <p:cNvSpPr txBox="1"/>
          <p:nvPr/>
        </p:nvSpPr>
        <p:spPr>
          <a:xfrm>
            <a:off x="781050" y="2400300"/>
            <a:ext cx="30670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看清专利边界</a:t>
            </a:r>
            <a:endParaRPr/>
          </a:p>
        </p:txBody>
      </p:sp>
      <p:sp>
        <p:nvSpPr>
          <p:cNvPr id="236" name="文本框 183" descr="{&quot;isTemplate&quot;:true,&quot;type&quot;:&quot;text&quot;}"/>
          <p:cNvSpPr txBox="1"/>
          <p:nvPr/>
        </p:nvSpPr>
        <p:spPr>
          <a:xfrm>
            <a:off x="781050" y="2914650"/>
            <a:ext cx="3067050" cy="1562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把附件专利拆成必要技术特征，判断哪些变化只是“换机构不换原理”，避免在高风险方向上继续细化。</a:t>
            </a:r>
            <a:endParaRPr/>
          </a:p>
        </p:txBody>
      </p:sp>
      <p:sp>
        <p:nvSpPr>
          <p:cNvPr id="237" name="文本框 184" descr="{&quot;isTemplate&quot;:true,&quot;type&quot;:&quot;text&quot;}"/>
          <p:cNvSpPr txBox="1"/>
          <p:nvPr/>
        </p:nvSpPr>
        <p:spPr>
          <a:xfrm>
            <a:off x="781050" y="4810125"/>
            <a:ext cx="30670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</a:rPr>
              <a:t>输出：可进入结构评审的决策依据</a:t>
            </a:r>
            <a:endParaRPr/>
          </a:p>
        </p:txBody>
      </p:sp>
      <p:sp>
        <p:nvSpPr>
          <p:cNvPr id="238" name="矩形 185"/>
          <p:cNvSpPr/>
          <p:nvPr/>
        </p:nvSpPr>
        <p:spPr>
          <a:xfrm>
            <a:off x="4305300" y="1152525"/>
            <a:ext cx="3562350" cy="40957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39" name="文本框 186" descr="{&quot;isTemplate&quot;:true,&quot;type&quot;:&quot;text&quot;}"/>
          <p:cNvSpPr txBox="1"/>
          <p:nvPr/>
        </p:nvSpPr>
        <p:spPr>
          <a:xfrm>
            <a:off x="4552950" y="1400175"/>
            <a:ext cx="3067050" cy="619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050" b="1">
                <a:solidFill>
                  <a:schemeClr val="tx1"/>
                </a:solidFill>
                <a:latin typeface="Noto Sans SC Light" panose="020B0200000000000000" charset="-122"/>
                <a:ea typeface="Noto Sans SC Light" panose="020B0200000000000000" charset="-122"/>
              </a:rPr>
              <a:t>02</a:t>
            </a:r>
            <a:endParaRPr/>
          </a:p>
        </p:txBody>
      </p:sp>
      <p:sp>
        <p:nvSpPr>
          <p:cNvPr id="240" name="矩形 187"/>
          <p:cNvSpPr/>
          <p:nvPr/>
        </p:nvSpPr>
        <p:spPr>
          <a:xfrm>
            <a:off x="4552950" y="2171700"/>
            <a:ext cx="495300" cy="38100"/>
          </a:xfrm>
          <a:prstGeom prst="rect">
            <a:avLst/>
          </a:prstGeom>
          <a:solidFill>
            <a:srgbClr val="061F32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41" name="文本框 188" descr="{&quot;isTemplate&quot;:true,&quot;type&quot;:&quot;text&quot;}"/>
          <p:cNvSpPr txBox="1"/>
          <p:nvPr/>
        </p:nvSpPr>
        <p:spPr>
          <a:xfrm>
            <a:off x="4552950" y="2400300"/>
            <a:ext cx="30670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形成规避架构</a:t>
            </a:r>
            <a:endParaRPr/>
          </a:p>
        </p:txBody>
      </p:sp>
      <p:sp>
        <p:nvSpPr>
          <p:cNvPr id="242" name="文本框 189" descr="{&quot;isTemplate&quot;:true,&quot;type&quot;:&quot;text&quot;}"/>
          <p:cNvSpPr txBox="1"/>
          <p:nvPr/>
        </p:nvSpPr>
        <p:spPr>
          <a:xfrm>
            <a:off x="4552950" y="2914650"/>
            <a:ext cx="306705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围绕增容边界、方向、位置和容器数量，提出可证明工作原理差异的机械方案。</a:t>
            </a:r>
            <a:endParaRPr/>
          </a:p>
        </p:txBody>
      </p:sp>
      <p:sp>
        <p:nvSpPr>
          <p:cNvPr id="243" name="文本框 190" descr="{&quot;isTemplate&quot;:true,&quot;type&quot;:&quot;text&quot;}"/>
          <p:cNvSpPr txBox="1"/>
          <p:nvPr/>
        </p:nvSpPr>
        <p:spPr>
          <a:xfrm>
            <a:off x="4552950" y="4810125"/>
            <a:ext cx="30670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</a:rPr>
              <a:t>输出：可进入结构评审的决策依据</a:t>
            </a:r>
            <a:endParaRPr/>
          </a:p>
        </p:txBody>
      </p:sp>
      <p:sp>
        <p:nvSpPr>
          <p:cNvPr id="244" name="矩形 191"/>
          <p:cNvSpPr/>
          <p:nvPr/>
        </p:nvSpPr>
        <p:spPr>
          <a:xfrm>
            <a:off x="8077200" y="1152525"/>
            <a:ext cx="3562350" cy="40957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45" name="文本框 192" descr="{&quot;isTemplate&quot;:true,&quot;type&quot;:&quot;text&quot;}"/>
          <p:cNvSpPr txBox="1"/>
          <p:nvPr/>
        </p:nvSpPr>
        <p:spPr>
          <a:xfrm>
            <a:off x="8324850" y="1400175"/>
            <a:ext cx="3067050" cy="619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4050" b="1">
                <a:solidFill>
                  <a:schemeClr val="tx1"/>
                </a:solidFill>
                <a:latin typeface="Noto Sans SC Light" panose="020B0200000000000000" charset="-122"/>
                <a:ea typeface="Noto Sans SC Light" panose="020B0200000000000000" charset="-122"/>
              </a:rPr>
              <a:t>03</a:t>
            </a:r>
            <a:endParaRPr/>
          </a:p>
        </p:txBody>
      </p:sp>
      <p:sp>
        <p:nvSpPr>
          <p:cNvPr id="246" name="矩形 193"/>
          <p:cNvSpPr/>
          <p:nvPr/>
        </p:nvSpPr>
        <p:spPr>
          <a:xfrm>
            <a:off x="8324850" y="2171700"/>
            <a:ext cx="495300" cy="38100"/>
          </a:xfrm>
          <a:prstGeom prst="rect">
            <a:avLst/>
          </a:prstGeom>
          <a:solidFill>
            <a:srgbClr val="061F32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47" name="文本框 194" descr="{&quot;isTemplate&quot;:true,&quot;type&quot;:&quot;text&quot;}"/>
          <p:cNvSpPr txBox="1"/>
          <p:nvPr/>
        </p:nvSpPr>
        <p:spPr>
          <a:xfrm>
            <a:off x="8324850" y="2400300"/>
            <a:ext cx="30670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决定首轮样机</a:t>
            </a:r>
            <a:endParaRPr/>
          </a:p>
        </p:txBody>
      </p:sp>
      <p:sp>
        <p:nvSpPr>
          <p:cNvPr id="248" name="文本框 195" descr="{&quot;isTemplate&quot;:true,&quot;type&quot;:&quot;text&quot;}"/>
          <p:cNvSpPr txBox="1"/>
          <p:nvPr/>
        </p:nvSpPr>
        <p:spPr>
          <a:xfrm>
            <a:off x="8324850" y="2914650"/>
            <a:ext cx="306705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确认固定底板红线、样机方向与目标市场，为</a:t>
            </a:r>
            <a:r>
              <a:rPr lang="en-US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CAD</a:t>
            </a:r>
            <a:r>
              <a:rPr lang="zh-CN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、试验和正式</a:t>
            </a:r>
            <a:r>
              <a:rPr lang="en-US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FTO</a:t>
            </a:r>
            <a:r>
              <a:rPr lang="zh-CN" sz="16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建立输入。</a:t>
            </a:r>
            <a:endParaRPr/>
          </a:p>
        </p:txBody>
      </p:sp>
      <p:sp>
        <p:nvSpPr>
          <p:cNvPr id="249" name="文本框 196" descr="{&quot;isTemplate&quot;:true,&quot;type&quot;:&quot;text&quot;}"/>
          <p:cNvSpPr txBox="1"/>
          <p:nvPr/>
        </p:nvSpPr>
        <p:spPr>
          <a:xfrm>
            <a:off x="8324850" y="4810125"/>
            <a:ext cx="30670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</a:rPr>
              <a:t>输出：可进入结构评审的决策依据</a:t>
            </a:r>
            <a:endParaRPr/>
          </a:p>
        </p:txBody>
      </p:sp>
      <p:sp>
        <p:nvSpPr>
          <p:cNvPr id="250" name="文本框 197" descr="{&quot;isTemplate&quot;:true,&quot;type&quot;:&quot;text&quot;}"/>
          <p:cNvSpPr txBox="1"/>
          <p:nvPr/>
        </p:nvSpPr>
        <p:spPr>
          <a:xfrm>
            <a:off x="533400" y="5857875"/>
            <a:ext cx="440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</a:rPr>
              <a:t>边界：纯技术分析；法律状态、权利要求解释与其他第三方专利需另行核验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最稳的规避不是换驱动，而是让底部边界永久固定</a:t>
            </a:r>
            <a:endParaRPr/>
          </a:p>
        </p:txBody>
      </p:sp>
      <p:sp>
        <p:nvSpPr>
          <p:cNvPr id="254" name="矩形 203"/>
          <p:cNvSpPr/>
          <p:nvPr/>
        </p:nvSpPr>
        <p:spPr>
          <a:xfrm>
            <a:off x="533400" y="1152525"/>
            <a:ext cx="4095750" cy="466725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255" name="文本框 204" descr="{&quot;isTemplate&quot;:true,&quot;type&quot;:&quot;text&quot;}"/>
          <p:cNvSpPr txBox="1"/>
          <p:nvPr/>
        </p:nvSpPr>
        <p:spPr>
          <a:xfrm>
            <a:off x="857250" y="2076450"/>
            <a:ext cx="3448050" cy="1733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5000"/>
              </a:lnSpc>
            </a:pPr>
            <a:r>
              <a:rPr lang="zh-CN" sz="5400" b="1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固定</a:t>
            </a:r>
            <a:endParaRPr/>
          </a:p>
          <a:p>
            <a:pPr>
              <a:lnSpc>
                <a:spcPct val="105000"/>
              </a:lnSpc>
            </a:pPr>
            <a:r>
              <a:rPr lang="zh-CN" sz="5400" b="1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底板</a:t>
            </a:r>
            <a:endParaRPr/>
          </a:p>
        </p:txBody>
      </p:sp>
      <p:sp>
        <p:nvSpPr>
          <p:cNvPr id="256" name="文本框 205" descr="{&quot;isTemplate&quot;:true,&quot;type&quot;:&quot;text&quot;}"/>
          <p:cNvSpPr txBox="1"/>
          <p:nvPr/>
        </p:nvSpPr>
        <p:spPr>
          <a:xfrm>
            <a:off x="857250" y="4076700"/>
            <a:ext cx="3448050" cy="828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800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把轮胎动态净空变成所有状态下都不变的机械事实</a:t>
            </a:r>
            <a:endParaRPr/>
          </a:p>
        </p:txBody>
      </p:sp>
      <p:sp>
        <p:nvSpPr>
          <p:cNvPr id="257" name="矩形 206"/>
          <p:cNvSpPr/>
          <p:nvPr/>
        </p:nvSpPr>
        <p:spPr>
          <a:xfrm>
            <a:off x="4933950" y="1152525"/>
            <a:ext cx="6724650" cy="46672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pic>
        <p:nvPicPr>
          <p:cNvPr id="258" name="图片 20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>
            <a:off x="5181600" y="1400175"/>
            <a:ext cx="6229350" cy="2857500"/>
          </a:xfrm>
          <a:prstGeom prst="rect">
            <a:avLst/>
          </a:prstGeom>
        </p:spPr>
      </p:pic>
      <p:sp>
        <p:nvSpPr>
          <p:cNvPr id="259" name="文本框 208" descr="{&quot;isTemplate&quot;:true,&quot;type&quot;:&quot;text&quot;}"/>
          <p:cNvSpPr txBox="1"/>
          <p:nvPr/>
        </p:nvSpPr>
        <p:spPr>
          <a:xfrm>
            <a:off x="5181600" y="4371975"/>
            <a:ext cx="28956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删除核心必要特征</a:t>
            </a:r>
            <a:endParaRPr/>
          </a:p>
        </p:txBody>
      </p:sp>
      <p:sp>
        <p:nvSpPr>
          <p:cNvPr id="260" name="文本框 209" descr="{&quot;isTemplate&quot;:true,&quot;type&quot;:&quot;text&quot;}"/>
          <p:cNvSpPr txBox="1"/>
          <p:nvPr/>
        </p:nvSpPr>
        <p:spPr>
          <a:xfrm>
            <a:off x="5181600" y="4743450"/>
            <a:ext cx="28956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底部件不再从上位移动到下位；扩容由后壁、侧壁或上盖完成。</a:t>
            </a:r>
            <a:endParaRPr/>
          </a:p>
        </p:txBody>
      </p:sp>
      <p:sp>
        <p:nvSpPr>
          <p:cNvPr id="261" name="文本框 210" descr="{&quot;isTemplate&quot;:true,&quot;type&quot;:&quot;text&quot;}"/>
          <p:cNvSpPr txBox="1"/>
          <p:nvPr/>
        </p:nvSpPr>
        <p:spPr>
          <a:xfrm>
            <a:off x="8248650" y="4371975"/>
            <a:ext cx="28956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建立不同技术效果</a:t>
            </a:r>
            <a:endParaRPr/>
          </a:p>
        </p:txBody>
      </p:sp>
      <p:sp>
        <p:nvSpPr>
          <p:cNvPr id="262" name="文本框 211" descr="{&quot;isTemplate&quot;:true,&quot;type&quot;:&quot;text&quot;}"/>
          <p:cNvSpPr txBox="1"/>
          <p:nvPr/>
        </p:nvSpPr>
        <p:spPr>
          <a:xfrm>
            <a:off x="8248650" y="4743450"/>
            <a:ext cx="28956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不利用停车时的悬架空间；传感器失效也不会造成车轮干涉。</a:t>
            </a:r>
            <a:endParaRPr/>
          </a:p>
        </p:txBody>
      </p:sp>
      <p:sp>
        <p:nvSpPr>
          <p:cNvPr id="263" name="文本框 212" descr="{&quot;isTemplate&quot;:true,&quot;type&quot;:&quot;text&quot;}"/>
          <p:cNvSpPr txBox="1"/>
          <p:nvPr/>
        </p:nvSpPr>
        <p:spPr>
          <a:xfrm>
            <a:off x="533400" y="5857875"/>
            <a:ext cx="41719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Source: US20110018224A1 Claims 1–16</a:t>
            </a: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；技术判断，不构成法律意见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99732" y="1822370"/>
            <a:ext cx="5879147" cy="3415030"/>
          </a:xfrm>
        </p:spPr>
        <p:txBody>
          <a:bodyPr/>
          <a:lstStyle/>
          <a:p>
            <a:pPr/>
            <a:r>
              <a:rPr lang="en-US"/>
              <a:t>01</a:t>
            </a:r>
            <a:endParaRPr/>
          </a:p>
        </p:txBody>
      </p:sp>
      <p:sp>
        <p:nvSpPr>
          <p:cNvPr id="26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专利边界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专利边界</a:t>
            </a:r>
            <a:endParaRPr/>
          </a:p>
          <a:p>
            <a:pPr/>
            <a:endParaRPr lang="zh-CN" altLang="en-US"/>
          </a:p>
        </p:txBody>
      </p:sp>
      <p:sp>
        <p:nvSpPr>
          <p:cNvPr id="269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/>
            <a:r>
              <a:rPr lang="zh-CN" altLang="en-US"/>
              <a:t>从工作原理出发，找到真正不能“只换机构”的必要特征。</a:t>
            </a:r>
            <a:endParaRPr/>
          </a:p>
          <a:p>
            <a:pPr/>
            <a:endParaRPr lang="zh-CN" altLang="en-US"/>
          </a:p>
        </p:txBody>
      </p:sp>
      <p:sp>
        <p:nvSpPr>
          <p:cNvPr id="270" name="矩形 224"/>
          <p:cNvSpPr/>
          <p:nvPr/>
        </p:nvSpPr>
        <p:spPr>
          <a:xfrm>
            <a:off x="533400" y="1473835"/>
            <a:ext cx="6667500" cy="44767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271" name="文本框 225" descr="{&quot;isTemplate&quot;:true,&quot;type&quot;:&quot;text&quot;}"/>
          <p:cNvSpPr txBox="1"/>
          <p:nvPr/>
        </p:nvSpPr>
        <p:spPr>
          <a:xfrm>
            <a:off x="704850" y="1645285"/>
            <a:ext cx="3048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en-US" sz="1650" b="1">
                <a:solidFill>
                  <a:srgbClr val="061F32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FIG.1</a:t>
            </a:r>
            <a:r>
              <a:rPr lang="en-US" sz="1650" b="1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 </a:t>
            </a:r>
            <a:r>
              <a:rPr lang="zh-CN" sz="1650" b="1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行驶状态</a:t>
            </a:r>
            <a:endParaRPr/>
          </a:p>
        </p:txBody>
      </p:sp>
      <p:sp>
        <p:nvSpPr>
          <p:cNvPr id="272" name="文本框 226" descr="{&quot;isTemplate&quot;:true,&quot;type&quot;:&quot;text&quot;}"/>
          <p:cNvSpPr txBox="1"/>
          <p:nvPr/>
        </p:nvSpPr>
        <p:spPr>
          <a:xfrm>
            <a:off x="3981450" y="1645285"/>
            <a:ext cx="3048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en-US" sz="1650" b="1">
                <a:solidFill>
                  <a:srgbClr val="061F32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 xml:space="preserve">FIG.2 </a:t>
            </a:r>
            <a:r>
              <a:rPr lang="en-US" sz="1650" b="1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停止状态</a:t>
            </a:r>
            <a:endParaRPr/>
          </a:p>
        </p:txBody>
      </p:sp>
      <p:pic>
        <p:nvPicPr>
          <p:cNvPr id="273" name="图片 22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>
            <a:off x="704850" y="2073910"/>
            <a:ext cx="3048000" cy="3286125"/>
          </a:xfrm>
          <a:prstGeom prst="rect">
            <a:avLst/>
          </a:prstGeom>
        </p:spPr>
      </p:pic>
      <p:pic>
        <p:nvPicPr>
          <p:cNvPr id="274" name="图片 22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>
            <a:off x="3924300" y="2073910"/>
            <a:ext cx="3048000" cy="3286125"/>
          </a:xfrm>
          <a:prstGeom prst="rect">
            <a:avLst/>
          </a:prstGeom>
        </p:spPr>
      </p:pic>
      <p:sp>
        <p:nvSpPr>
          <p:cNvPr id="275" name="文本框 229" descr="{&quot;isTemplate&quot;:true,&quot;type&quot;:&quot;text&quot;}"/>
          <p:cNvSpPr txBox="1"/>
          <p:nvPr/>
        </p:nvSpPr>
        <p:spPr>
          <a:xfrm>
            <a:off x="704850" y="5533390"/>
            <a:ext cx="6324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根据附件</a:t>
            </a:r>
            <a:r>
              <a:rPr lang="en-US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FIG.1–2</a:t>
            </a:r>
            <a:r>
              <a:rPr lang="zh-CN" sz="120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重绘的结构关系示意；非尺寸图</a:t>
            </a:r>
            <a:endParaRPr/>
          </a:p>
        </p:txBody>
      </p:sp>
      <p:sp>
        <p:nvSpPr>
          <p:cNvPr id="276" name="任意多边形 230"/>
          <p:cNvSpPr/>
          <p:nvPr/>
        </p:nvSpPr>
        <p:spPr>
          <a:xfrm>
            <a:off x="7467600" y="1482090"/>
            <a:ext cx="4238625" cy="1085850"/>
          </a:xfrm>
          <a:custGeom>
            <a:avLst/>
            <a:gdLst/>
            <a:ahLst/>
            <a:cxnLst/>
            <a:rect l="0" t="0" r="0" b="0"/>
            <a:pathLst>
              <a:path w="445" h="114">
                <a:moveTo>
                  <a:pt x="0" y="0"/>
                </a:moveTo>
                <a:lnTo>
                  <a:pt x="5" y="0"/>
                </a:lnTo>
                <a:lnTo>
                  <a:pt x="5" y="114"/>
                </a:lnTo>
                <a:lnTo>
                  <a:pt x="0" y="11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277" name="文本框 231" descr="{&quot;isTemplate&quot;:true,&quot;type&quot;:&quot;text&quot;}"/>
          <p:cNvSpPr txBox="1"/>
          <p:nvPr/>
        </p:nvSpPr>
        <p:spPr>
          <a:xfrm>
            <a:off x="7686675" y="1482090"/>
            <a:ext cx="3971925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行驶状态</a:t>
            </a:r>
            <a:endParaRPr/>
          </a:p>
        </p:txBody>
      </p:sp>
      <p:sp>
        <p:nvSpPr>
          <p:cNvPr id="278" name="文本框 232" descr="{&quot;isTemplate&quot;:true,&quot;type&quot;:&quot;text&quot;}"/>
          <p:cNvSpPr txBox="1"/>
          <p:nvPr/>
        </p:nvSpPr>
        <p:spPr>
          <a:xfrm>
            <a:off x="7686675" y="1863090"/>
            <a:ext cx="3971925" cy="7048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底部件</a:t>
            </a:r>
            <a:r>
              <a:rPr lang="en-US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6</a:t>
            </a: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向上收拢；即使后轮</a:t>
            </a:r>
            <a:r>
              <a:rPr lang="en-US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2</a:t>
            </a: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最大压缩，也不接触坐桶；后区</a:t>
            </a:r>
            <a:r>
              <a:rPr lang="en-US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4b</a:t>
            </a: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容积较小。</a:t>
            </a:r>
            <a:endParaRPr/>
          </a:p>
        </p:txBody>
      </p:sp>
      <p:sp>
        <p:nvSpPr>
          <p:cNvPr id="279" name="任意多边形 233"/>
          <p:cNvSpPr/>
          <p:nvPr/>
        </p:nvSpPr>
        <p:spPr>
          <a:xfrm>
            <a:off x="7467600" y="3091815"/>
            <a:ext cx="4238625" cy="1085850"/>
          </a:xfrm>
          <a:custGeom>
            <a:avLst/>
            <a:gdLst/>
            <a:ahLst/>
            <a:cxnLst/>
            <a:rect l="0" t="0" r="0" b="0"/>
            <a:pathLst>
              <a:path w="445" h="114">
                <a:moveTo>
                  <a:pt x="0" y="0"/>
                </a:moveTo>
                <a:lnTo>
                  <a:pt x="5" y="0"/>
                </a:lnTo>
                <a:lnTo>
                  <a:pt x="5" y="114"/>
                </a:lnTo>
                <a:lnTo>
                  <a:pt x="0" y="1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280" name="文本框 234" descr="{&quot;isTemplate&quot;:true,&quot;type&quot;:&quot;text&quot;}"/>
          <p:cNvSpPr txBox="1"/>
          <p:nvPr/>
        </p:nvSpPr>
        <p:spPr>
          <a:xfrm>
            <a:off x="7686675" y="3091815"/>
            <a:ext cx="3971925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停止状态</a:t>
            </a:r>
            <a:endParaRPr/>
          </a:p>
        </p:txBody>
      </p:sp>
      <p:sp>
        <p:nvSpPr>
          <p:cNvPr id="281" name="文本框 235" descr="{&quot;isTemplate&quot;:true,&quot;type&quot;:&quot;text&quot;}"/>
          <p:cNvSpPr txBox="1"/>
          <p:nvPr/>
        </p:nvSpPr>
        <p:spPr>
          <a:xfrm>
            <a:off x="7686675" y="3472815"/>
            <a:ext cx="3971925" cy="704850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pPr algn="l">
              <a:lnSpc>
                <a:spcPct val="145000"/>
              </a:lnSpc>
              <a:buClrTx/>
              <a:buSzTx/>
              <a:buFontTx/>
            </a:pP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底部件6绕横轴7下摆，甚至贴近轮胎上表面；后区增大，可放第二头盔8。</a:t>
            </a:r>
            <a:endParaRPr/>
          </a:p>
        </p:txBody>
      </p:sp>
      <p:sp>
        <p:nvSpPr>
          <p:cNvPr id="282" name="矩形 236"/>
          <p:cNvSpPr/>
          <p:nvPr/>
        </p:nvSpPr>
        <p:spPr>
          <a:xfrm>
            <a:off x="7467600" y="4692015"/>
            <a:ext cx="4191000" cy="1266825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283" name="文本框 237" descr="{&quot;isTemplate&quot;:true,&quot;type&quot;:&quot;text&quot;}"/>
          <p:cNvSpPr txBox="1"/>
          <p:nvPr/>
        </p:nvSpPr>
        <p:spPr>
          <a:xfrm>
            <a:off x="7639050" y="4863465"/>
            <a:ext cx="38481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技术矛盾被转移，而非消失</a:t>
            </a:r>
            <a:endParaRPr/>
          </a:p>
        </p:txBody>
      </p:sp>
      <p:sp>
        <p:nvSpPr>
          <p:cNvPr id="284" name="文本框 238" descr="{&quot;isTemplate&quot;:true,&quot;type&quot;:&quot;text&quot;}"/>
          <p:cNvSpPr txBox="1"/>
          <p:nvPr/>
        </p:nvSpPr>
        <p:spPr>
          <a:xfrm>
            <a:off x="7639050" y="5177790"/>
            <a:ext cx="3848100" cy="609600"/>
          </a:xfrm>
          <a:prstGeom prst="rect">
            <a:avLst/>
          </a:prstGeom>
        </p:spPr>
        <p:txBody>
          <a:bodyPr wrap="square" lIns="0" tIns="0" rIns="0" bIns="0">
            <a:normAutofit lnSpcReduction="20000"/>
          </a:bodyPr>
          <a:lstStyle/>
          <a:p>
            <a:pPr algn="l">
              <a:lnSpc>
                <a:spcPct val="145000"/>
              </a:lnSpc>
              <a:buClrTx/>
              <a:buSzTx/>
              <a:buFontTx/>
            </a:pP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获得容积的同时，占用了悬架运动空间，因此需要传感器、禁止启动/挂挡或机械锁止。</a:t>
            </a:r>
            <a:endParaRPr/>
          </a:p>
        </p:txBody>
      </p:sp>
      <p:sp>
        <p:nvSpPr>
          <p:cNvPr id="285" name="文本框 2" descr="{&quot;isTemplate&quot;:true,&quot;type&quot;:&quot;text&quot;}"/>
          <p:cNvSpPr txBox="1"/>
          <p:nvPr/>
        </p:nvSpPr>
        <p:spPr>
          <a:xfrm>
            <a:off x="533400" y="6075045"/>
            <a:ext cx="37909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 xml:space="preserve">Source: </a:t>
            </a:r>
            <a:r>
              <a:rPr lang="zh-CN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用户附件</a:t>
            </a: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 xml:space="preserve"> US20110018224A1</a:t>
            </a:r>
            <a:r>
              <a:rPr lang="zh-CN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，</a:t>
            </a: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FIG.1–2</a:t>
            </a:r>
            <a:r>
              <a:rPr lang="zh-CN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，</a:t>
            </a: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[0021]–[0026]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chemeClr val="tx1"/>
        </a:solidFill>
        <a:effectLst/>
      </p:bgPr>
    </p:bg>
    <p:spTree>
      <p:nvGrpSpPr>
        <p:cNvPr id="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>
                <a:solidFill>
                  <a:schemeClr val="bg1"/>
                </a:solidFill>
              </a:rPr>
              <a:t>独立权利要求1覆盖的是七项组合，而不是单一转轴</a:t>
            </a:r>
            <a:endParaRPr/>
          </a:p>
          <a:p>
            <a:pPr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8" name="矩形 3"/>
          <p:cNvSpPr/>
          <p:nvPr/>
        </p:nvSpPr>
        <p:spPr>
          <a:xfrm>
            <a:off x="457200" y="1752600"/>
            <a:ext cx="1257300" cy="2095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289" name="文本框 4" descr="{&quot;isTemplate&quot;:true,&quot;type&quot;:&quot;text&quot;}"/>
          <p:cNvSpPr txBox="1"/>
          <p:nvPr/>
        </p:nvSpPr>
        <p:spPr>
          <a:xfrm>
            <a:off x="609600" y="228028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808080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C1</a:t>
            </a:r>
            <a:endParaRPr/>
          </a:p>
        </p:txBody>
      </p:sp>
      <p:sp>
        <p:nvSpPr>
          <p:cNvPr id="290" name="文本框 5" descr="{&quot;isTemplate&quot;:true,&quot;type&quot;:&quot;text&quot;}"/>
          <p:cNvSpPr txBox="1"/>
          <p:nvPr/>
        </p:nvSpPr>
        <p:spPr>
          <a:xfrm>
            <a:off x="609600" y="2828925"/>
            <a:ext cx="9525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两轮车</a:t>
            </a:r>
            <a:endParaRPr/>
          </a:p>
        </p:txBody>
      </p:sp>
      <p:sp>
        <p:nvSpPr>
          <p:cNvPr id="291" name="文本框 6" descr="{&quot;isTemplate&quot;:true,&quot;type&quot;:&quot;text&quot;}"/>
          <p:cNvSpPr txBox="1"/>
          <p:nvPr/>
        </p:nvSpPr>
        <p:spPr>
          <a:xfrm>
            <a:off x="1790700" y="2638425"/>
            <a:ext cx="257175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292" name="矩形 7"/>
          <p:cNvSpPr/>
          <p:nvPr/>
        </p:nvSpPr>
        <p:spPr>
          <a:xfrm>
            <a:off x="2124075" y="1752600"/>
            <a:ext cx="1257300" cy="2095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293" name="文本框 8" descr="{&quot;isTemplate&quot;:true,&quot;type&quot;:&quot;text&quot;}"/>
          <p:cNvSpPr txBox="1"/>
          <p:nvPr/>
        </p:nvSpPr>
        <p:spPr>
          <a:xfrm>
            <a:off x="2276475" y="228028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808080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C2</a:t>
            </a:r>
            <a:endParaRPr/>
          </a:p>
        </p:txBody>
      </p:sp>
      <p:sp>
        <p:nvSpPr>
          <p:cNvPr id="294" name="文本框 9" descr="{&quot;isTemplate&quot;:true,&quot;type&quot;:&quot;text&quot;}"/>
          <p:cNvSpPr txBox="1"/>
          <p:nvPr/>
        </p:nvSpPr>
        <p:spPr>
          <a:xfrm>
            <a:off x="2276475" y="2828925"/>
            <a:ext cx="9525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后轮</a:t>
            </a:r>
            <a:endParaRPr/>
          </a:p>
        </p:txBody>
      </p:sp>
      <p:sp>
        <p:nvSpPr>
          <p:cNvPr id="295" name="文本框 10" descr="{&quot;isTemplate&quot;:true,&quot;type&quot;:&quot;text&quot;}"/>
          <p:cNvSpPr txBox="1"/>
          <p:nvPr/>
        </p:nvSpPr>
        <p:spPr>
          <a:xfrm>
            <a:off x="3457575" y="2638425"/>
            <a:ext cx="2667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296" name="矩形 11"/>
          <p:cNvSpPr/>
          <p:nvPr/>
        </p:nvSpPr>
        <p:spPr>
          <a:xfrm>
            <a:off x="3800475" y="1752600"/>
            <a:ext cx="1257300" cy="2095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297" name="文本框 12" descr="{&quot;isTemplate&quot;:true,&quot;type&quot;:&quot;text&quot;}"/>
          <p:cNvSpPr txBox="1"/>
          <p:nvPr/>
        </p:nvSpPr>
        <p:spPr>
          <a:xfrm>
            <a:off x="3952875" y="225742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808080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C3</a:t>
            </a:r>
            <a:endParaRPr/>
          </a:p>
        </p:txBody>
      </p:sp>
      <p:sp>
        <p:nvSpPr>
          <p:cNvPr id="298" name="文本框 13" descr="{&quot;isTemplate&quot;:true,&quot;type&quot;:&quot;text&quot;}"/>
          <p:cNvSpPr txBox="1"/>
          <p:nvPr/>
        </p:nvSpPr>
        <p:spPr>
          <a:xfrm>
            <a:off x="3952875" y="2657475"/>
            <a:ext cx="9525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座椅覆盖
后轮区域</a:t>
            </a:r>
            <a:endParaRPr/>
          </a:p>
        </p:txBody>
      </p:sp>
      <p:sp>
        <p:nvSpPr>
          <p:cNvPr id="299" name="文本框 14" descr="{&quot;isTemplate&quot;:true,&quot;type&quot;:&quot;text&quot;}"/>
          <p:cNvSpPr txBox="1"/>
          <p:nvPr/>
        </p:nvSpPr>
        <p:spPr>
          <a:xfrm>
            <a:off x="5124450" y="2638425"/>
            <a:ext cx="2667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300" name="矩形 15"/>
          <p:cNvSpPr/>
          <p:nvPr/>
        </p:nvSpPr>
        <p:spPr>
          <a:xfrm>
            <a:off x="5467350" y="1752600"/>
            <a:ext cx="1257300" cy="20955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6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301" name="文本框 16" descr="{&quot;isTemplate&quot;:true,&quot;type&quot;:&quot;text&quot;}"/>
          <p:cNvSpPr txBox="1"/>
          <p:nvPr/>
        </p:nvSpPr>
        <p:spPr>
          <a:xfrm>
            <a:off x="5619750" y="225742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808080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C4</a:t>
            </a:r>
            <a:endParaRPr/>
          </a:p>
        </p:txBody>
      </p:sp>
      <p:sp>
        <p:nvSpPr>
          <p:cNvPr id="302" name="文本框 17" descr="{&quot;isTemplate&quot;:true,&quot;type&quot;:&quot;text&quot;}"/>
          <p:cNvSpPr txBox="1"/>
          <p:nvPr/>
        </p:nvSpPr>
        <p:spPr>
          <a:xfrm>
            <a:off x="5619750" y="2657475"/>
            <a:ext cx="9525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座下
储物箱</a:t>
            </a:r>
            <a:endParaRPr/>
          </a:p>
        </p:txBody>
      </p:sp>
      <p:sp>
        <p:nvSpPr>
          <p:cNvPr id="303" name="文本框 18" descr="{&quot;isTemplate&quot;:true,&quot;type&quot;:&quot;text&quot;}"/>
          <p:cNvSpPr txBox="1"/>
          <p:nvPr/>
        </p:nvSpPr>
        <p:spPr>
          <a:xfrm>
            <a:off x="6800850" y="2638425"/>
            <a:ext cx="2667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304" name="矩形 19"/>
          <p:cNvSpPr/>
          <p:nvPr/>
        </p:nvSpPr>
        <p:spPr>
          <a:xfrm>
            <a:off x="7143750" y="1752600"/>
            <a:ext cx="1257300" cy="2095500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305" name="文本框 20" descr="{&quot;isTemplate&quot;:true,&quot;type&quot;:&quot;text&quot;}"/>
          <p:cNvSpPr txBox="1"/>
          <p:nvPr/>
        </p:nvSpPr>
        <p:spPr>
          <a:xfrm>
            <a:off x="7296150" y="225742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chemeClr val="bg1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C5</a:t>
            </a:r>
            <a:endParaRPr/>
          </a:p>
        </p:txBody>
      </p:sp>
      <p:sp>
        <p:nvSpPr>
          <p:cNvPr id="306" name="文本框 21" descr="{&quot;isTemplate&quot;:true,&quot;type&quot;:&quot;text&quot;}"/>
          <p:cNvSpPr txBox="1"/>
          <p:nvPr/>
        </p:nvSpPr>
        <p:spPr>
          <a:xfrm>
            <a:off x="7296150" y="2657475"/>
            <a:ext cx="9525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至少一个
底部件</a:t>
            </a:r>
            <a:endParaRPr/>
          </a:p>
        </p:txBody>
      </p:sp>
      <p:sp>
        <p:nvSpPr>
          <p:cNvPr id="307" name="文本框 22" descr="{&quot;isTemplate&quot;:true,&quot;type&quot;:&quot;text&quot;}"/>
          <p:cNvSpPr txBox="1"/>
          <p:nvPr/>
        </p:nvSpPr>
        <p:spPr>
          <a:xfrm>
            <a:off x="8467725" y="2638425"/>
            <a:ext cx="2667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308" name="矩形 23"/>
          <p:cNvSpPr/>
          <p:nvPr/>
        </p:nvSpPr>
        <p:spPr>
          <a:xfrm>
            <a:off x="8810625" y="1752600"/>
            <a:ext cx="1257300" cy="2095500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309" name="文本框 24" descr="{&quot;isTemplate&quot;:true,&quot;type&quot;:&quot;text&quot;}"/>
          <p:cNvSpPr txBox="1"/>
          <p:nvPr/>
        </p:nvSpPr>
        <p:spPr>
          <a:xfrm>
            <a:off x="8963025" y="225742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chemeClr val="bg1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C6</a:t>
            </a:r>
            <a:endParaRPr/>
          </a:p>
        </p:txBody>
      </p:sp>
      <p:sp>
        <p:nvSpPr>
          <p:cNvPr id="310" name="文本框 25" descr="{&quot;isTemplate&quot;:true,&quot;type&quot;:&quot;text&quot;}"/>
          <p:cNvSpPr txBox="1"/>
          <p:nvPr/>
        </p:nvSpPr>
        <p:spPr>
          <a:xfrm>
            <a:off x="8963025" y="2657475"/>
            <a:ext cx="9525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上部位置
较小容积</a:t>
            </a:r>
            <a:endParaRPr/>
          </a:p>
        </p:txBody>
      </p:sp>
      <p:sp>
        <p:nvSpPr>
          <p:cNvPr id="311" name="文本框 26" descr="{&quot;isTemplate&quot;:true,&quot;type&quot;:&quot;text&quot;}"/>
          <p:cNvSpPr txBox="1"/>
          <p:nvPr/>
        </p:nvSpPr>
        <p:spPr>
          <a:xfrm>
            <a:off x="10144125" y="2638425"/>
            <a:ext cx="257175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chemeClr val="bg1"/>
                </a:solidFill>
                <a:latin typeface="Arial" panose="020B0604020202020204"/>
                <a:ea typeface="Arial" panose="020B0604020202020204"/>
              </a:rPr>
              <a:t>＋</a:t>
            </a:r>
            <a:endParaRPr/>
          </a:p>
        </p:txBody>
      </p:sp>
      <p:sp>
        <p:nvSpPr>
          <p:cNvPr id="312" name="矩形 27"/>
          <p:cNvSpPr/>
          <p:nvPr/>
        </p:nvSpPr>
        <p:spPr>
          <a:xfrm>
            <a:off x="10477500" y="1752600"/>
            <a:ext cx="1257300" cy="2095500"/>
          </a:xfrm>
          <a:prstGeom prst="rect">
            <a:avLst/>
          </a:prstGeom>
          <a:solidFill>
            <a:schemeClr val="bg2">
              <a:lumMod val="50000"/>
            </a:schemeClr>
          </a:solidFill>
          <a:ln w="2540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313" name="文本框 28" descr="{&quot;isTemplate&quot;:true,&quot;type&quot;:&quot;text&quot;}"/>
          <p:cNvSpPr txBox="1"/>
          <p:nvPr/>
        </p:nvSpPr>
        <p:spPr>
          <a:xfrm>
            <a:off x="10629900" y="2257425"/>
            <a:ext cx="952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chemeClr val="bg1"/>
                </a:solidFill>
                <a:latin typeface="Inter Medium" panose="02000503000000020004" pitchFamily="2" charset="0"/>
                <a:ea typeface="Arial" panose="020B0604020202020204"/>
                <a:cs typeface="Inter Medium" panose="02000503000000020004" pitchFamily="2" charset="0"/>
              </a:rPr>
              <a:t>C7</a:t>
            </a:r>
            <a:endParaRPr/>
          </a:p>
        </p:txBody>
      </p:sp>
      <p:sp>
        <p:nvSpPr>
          <p:cNvPr id="314" name="文本框 29" descr="{&quot;isTemplate&quot;:true,&quot;type&quot;:&quot;text&quot;}"/>
          <p:cNvSpPr txBox="1"/>
          <p:nvPr/>
        </p:nvSpPr>
        <p:spPr>
          <a:xfrm>
            <a:off x="10629900" y="2657475"/>
            <a:ext cx="9525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下部位置
更大容积</a:t>
            </a:r>
            <a:endParaRPr/>
          </a:p>
        </p:txBody>
      </p:sp>
      <p:sp>
        <p:nvSpPr>
          <p:cNvPr id="315" name="文本框 30" descr="{&quot;isTemplate&quot;:true,&quot;type&quot;:&quot;text&quot;}"/>
          <p:cNvSpPr txBox="1"/>
          <p:nvPr/>
        </p:nvSpPr>
        <p:spPr>
          <a:xfrm>
            <a:off x="457200" y="4543425"/>
            <a:ext cx="53340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“底部件”被作宽泛解释</a:t>
            </a:r>
            <a:endParaRPr/>
          </a:p>
        </p:txBody>
      </p:sp>
      <p:sp>
        <p:nvSpPr>
          <p:cNvPr id="316" name="文本框 31" descr="{&quot;isTemplate&quot;:true,&quot;type&quot;:&quot;text&quot;}"/>
          <p:cNvSpPr txBox="1"/>
          <p:nvPr/>
        </p:nvSpPr>
        <p:spPr>
          <a:xfrm>
            <a:off x="457200" y="4895850"/>
            <a:ext cx="533400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42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只要构件从后轮方向限定储物箱或局部区域，就可能成为</a:t>
            </a:r>
            <a:r>
              <a:rPr lang="en-US" sz="142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floor element</a:t>
            </a:r>
            <a:r>
              <a:rPr lang="zh-CN" sz="142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；不要求必须是传统刚性盆。</a:t>
            </a:r>
            <a:endParaRPr/>
          </a:p>
        </p:txBody>
      </p:sp>
      <p:sp>
        <p:nvSpPr>
          <p:cNvPr id="317" name="文本框 32" descr="{&quot;isTemplate&quot;:true,&quot;type&quot;:&quot;text&quot;}"/>
          <p:cNvSpPr txBox="1"/>
          <p:nvPr/>
        </p:nvSpPr>
        <p:spPr>
          <a:xfrm>
            <a:off x="6019800" y="4543425"/>
            <a:ext cx="53340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Claim 1 </a:t>
            </a:r>
            <a:r>
              <a:rPr lang="zh-CN" sz="1800" b="1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不要求停车互锁</a:t>
            </a:r>
            <a:endParaRPr/>
          </a:p>
        </p:txBody>
      </p:sp>
      <p:sp>
        <p:nvSpPr>
          <p:cNvPr id="318" name="文本框 33" descr="{&quot;isTemplate&quot;:true,&quot;type&quot;:&quot;text&quot;}"/>
          <p:cNvSpPr txBox="1"/>
          <p:nvPr/>
        </p:nvSpPr>
        <p:spPr>
          <a:xfrm>
            <a:off x="6019800" y="4895850"/>
            <a:ext cx="533400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42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进入悬架包络、接触轮胎、传感器、禁止启动、锁止和动力方式，主要属于从属限定或优选实现。</a:t>
            </a:r>
            <a:endParaRPr/>
          </a:p>
        </p:txBody>
      </p:sp>
      <p:sp>
        <p:nvSpPr>
          <p:cNvPr id="319" name="任意多边形 34"/>
          <p:cNvSpPr/>
          <p:nvPr/>
        </p:nvSpPr>
        <p:spPr>
          <a:xfrm>
            <a:off x="457200" y="4371975"/>
            <a:ext cx="5334000" cy="1466850"/>
          </a:xfrm>
          <a:custGeom>
            <a:avLst/>
            <a:gdLst/>
            <a:ahLst/>
            <a:cxnLst/>
            <a:rect l="0" t="0" r="0" b="0"/>
            <a:pathLst>
              <a:path w="560" h="154">
                <a:moveTo>
                  <a:pt x="0" y="0"/>
                </a:moveTo>
                <a:lnTo>
                  <a:pt x="560" y="0"/>
                </a:lnTo>
                <a:lnTo>
                  <a:pt x="560" y="4"/>
                </a:lnTo>
                <a:lnTo>
                  <a:pt x="0" y="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320" name="任意多边形 35"/>
          <p:cNvSpPr/>
          <p:nvPr/>
        </p:nvSpPr>
        <p:spPr>
          <a:xfrm>
            <a:off x="6019800" y="4371975"/>
            <a:ext cx="5334000" cy="1466850"/>
          </a:xfrm>
          <a:custGeom>
            <a:avLst/>
            <a:gdLst/>
            <a:ahLst/>
            <a:cxnLst/>
            <a:rect l="0" t="0" r="0" b="0"/>
            <a:pathLst>
              <a:path w="560" h="154">
                <a:moveTo>
                  <a:pt x="0" y="0"/>
                </a:moveTo>
                <a:lnTo>
                  <a:pt x="560" y="0"/>
                </a:lnTo>
                <a:lnTo>
                  <a:pt x="560" y="4"/>
                </a:lnTo>
                <a:lnTo>
                  <a:pt x="0" y="4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321" name="文本框 278" descr="{&quot;isTemplate&quot;:true,&quot;type&quot;:&quot;text&quot;}"/>
          <p:cNvSpPr txBox="1"/>
          <p:nvPr/>
        </p:nvSpPr>
        <p:spPr>
          <a:xfrm>
            <a:off x="457200" y="5876925"/>
            <a:ext cx="34861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chemeClr val="bg1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Source: US20110018224A1 Claim 1</a:t>
            </a:r>
            <a:r>
              <a:rPr lang="zh-CN" sz="1050">
                <a:solidFill>
                  <a:schemeClr val="bg1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；说明书</a:t>
            </a:r>
            <a:r>
              <a:rPr lang="en-US" sz="1050">
                <a:solidFill>
                  <a:schemeClr val="bg1"/>
                </a:solidFill>
                <a:latin typeface="Inter Light" panose="02000503000000020004" pitchFamily="2" charset="0"/>
                <a:ea typeface="Noto Sans SC Light" panose="020B0200000000000000" charset="-122"/>
                <a:cs typeface="Inter Light" panose="02000503000000020004" pitchFamily="2" charset="0"/>
              </a:rPr>
              <a:t>[0006]–[0011]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3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换驱动、不换原理，仍可能停留在高风险区</a:t>
            </a:r>
            <a:endParaRPr/>
          </a:p>
          <a:p>
            <a:pPr/>
            <a:endParaRPr lang="zh-CN" altLang="en-US"/>
          </a:p>
        </p:txBody>
      </p:sp>
      <p:sp>
        <p:nvSpPr>
          <p:cNvPr id="324" name="矩形 284"/>
          <p:cNvSpPr/>
          <p:nvPr/>
        </p:nvSpPr>
        <p:spPr>
          <a:xfrm>
            <a:off x="533400" y="1104900"/>
            <a:ext cx="5467350" cy="20002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25" name="圆角矩形 285"/>
          <p:cNvSpPr/>
          <p:nvPr/>
        </p:nvSpPr>
        <p:spPr>
          <a:xfrm>
            <a:off x="742950" y="1314450"/>
            <a:ext cx="1143000" cy="1143000"/>
          </a:xfrm>
          <a:prstGeom prst="roundRect">
            <a:avLst>
              <a:gd name="adj" fmla="val 50000"/>
            </a:avLst>
          </a:prstGeom>
          <a:ln w="38100">
            <a:solidFill>
              <a:schemeClr val="tx1"/>
            </a:solidFill>
            <a:prstDash val="solid"/>
          </a:ln>
        </p:spPr>
        <p:txBody>
          <a:bodyPr/>
          <a:lstStyle/>
          <a:p>
            <a:pPr/>
            <a:endParaRPr>
              <a:solidFill>
                <a:schemeClr val="tx1"/>
              </a:solidFill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26" name="文本框 286" descr="{&quot;isTemplate&quot;:true,&quot;type&quot;:&quot;text&quot;}"/>
          <p:cNvSpPr txBox="1"/>
          <p:nvPr/>
        </p:nvSpPr>
        <p:spPr>
          <a:xfrm>
            <a:off x="1162050" y="1638300"/>
            <a:ext cx="3048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330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↧</a:t>
            </a:r>
            <a:endParaRPr/>
          </a:p>
        </p:txBody>
      </p:sp>
      <p:sp>
        <p:nvSpPr>
          <p:cNvPr id="327" name="文本框 287" descr="{&quot;isTemplate&quot;:true,&quot;type&quot;:&quot;text&quot;}"/>
          <p:cNvSpPr txBox="1"/>
          <p:nvPr/>
        </p:nvSpPr>
        <p:spPr>
          <a:xfrm>
            <a:off x="2076450" y="1314450"/>
            <a:ext cx="366712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摆动→平移</a:t>
            </a:r>
            <a:endParaRPr/>
          </a:p>
        </p:txBody>
      </p:sp>
      <p:sp>
        <p:nvSpPr>
          <p:cNvPr id="328" name="文本框 288" descr="{&quot;isTemplate&quot;:true,&quot;type&quot;:&quot;text&quot;}"/>
          <p:cNvSpPr txBox="1"/>
          <p:nvPr/>
        </p:nvSpPr>
        <p:spPr>
          <a:xfrm>
            <a:off x="2076450" y="1676400"/>
            <a:ext cx="3667125" cy="581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 xml:space="preserve">Claim 8 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已覆盖平移；</a:t>
            </a: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 xml:space="preserve">Claim 1 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本身不限定运动方式。</a:t>
            </a:r>
            <a:endParaRPr/>
          </a:p>
        </p:txBody>
      </p:sp>
      <p:sp>
        <p:nvSpPr>
          <p:cNvPr id="329" name="文本框 289" descr="{&quot;isTemplate&quot;:true,&quot;type&quot;:&quot;text&quot;}"/>
          <p:cNvSpPr txBox="1"/>
          <p:nvPr/>
        </p:nvSpPr>
        <p:spPr>
          <a:xfrm>
            <a:off x="2076450" y="2352675"/>
            <a:ext cx="3667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滑轨不是规避点</a:t>
            </a:r>
            <a:endParaRPr/>
          </a:p>
        </p:txBody>
      </p:sp>
      <p:sp>
        <p:nvSpPr>
          <p:cNvPr id="330" name="矩形 290"/>
          <p:cNvSpPr/>
          <p:nvPr/>
        </p:nvSpPr>
        <p:spPr>
          <a:xfrm>
            <a:off x="6191250" y="1104900"/>
            <a:ext cx="5467350" cy="20002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31" name="圆角矩形 291"/>
          <p:cNvSpPr/>
          <p:nvPr/>
        </p:nvSpPr>
        <p:spPr>
          <a:xfrm>
            <a:off x="6400800" y="1314450"/>
            <a:ext cx="1143000" cy="1143000"/>
          </a:xfrm>
          <a:prstGeom prst="roundRect">
            <a:avLst>
              <a:gd name="adj" fmla="val 50000"/>
            </a:avLst>
          </a:prstGeom>
          <a:ln w="38100">
            <a:solidFill>
              <a:schemeClr val="tx1"/>
            </a:solidFill>
            <a:prstDash val="solid"/>
          </a:ln>
        </p:spPr>
        <p:txBody>
          <a:bodyPr/>
          <a:lstStyle/>
          <a:p>
            <a:pPr/>
            <a:endParaRPr>
              <a:solidFill>
                <a:schemeClr val="tx1"/>
              </a:solidFill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32" name="文本框 292" descr="{&quot;isTemplate&quot;:true,&quot;type&quot;:&quot;text&quot;}"/>
          <p:cNvSpPr txBox="1"/>
          <p:nvPr/>
        </p:nvSpPr>
        <p:spPr>
          <a:xfrm>
            <a:off x="6819900" y="1638300"/>
            <a:ext cx="3048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330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↧</a:t>
            </a:r>
            <a:endParaRPr/>
          </a:p>
        </p:txBody>
      </p:sp>
      <p:sp>
        <p:nvSpPr>
          <p:cNvPr id="333" name="文本框 293" descr="{&quot;isTemplate&quot;:true,&quot;type&quot;:&quot;text&quot;}"/>
          <p:cNvSpPr txBox="1"/>
          <p:nvPr/>
        </p:nvSpPr>
        <p:spPr>
          <a:xfrm>
            <a:off x="7734300" y="1314450"/>
            <a:ext cx="366712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手动→电动</a:t>
            </a:r>
            <a:endParaRPr/>
          </a:p>
        </p:txBody>
      </p:sp>
      <p:sp>
        <p:nvSpPr>
          <p:cNvPr id="334" name="文本框 294" descr="{&quot;isTemplate&quot;:true,&quot;type&quot;:&quot;text&quot;}"/>
          <p:cNvSpPr txBox="1"/>
          <p:nvPr/>
        </p:nvSpPr>
        <p:spPr>
          <a:xfrm>
            <a:off x="7734300" y="1676400"/>
            <a:ext cx="3667125" cy="581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 xml:space="preserve">Claim 16 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与说明书均覆盖电动；附加动力不删除必要特征。</a:t>
            </a:r>
            <a:endParaRPr/>
          </a:p>
        </p:txBody>
      </p:sp>
      <p:sp>
        <p:nvSpPr>
          <p:cNvPr id="335" name="文本框 295" descr="{&quot;isTemplate&quot;:true,&quot;type&quot;:&quot;text&quot;}"/>
          <p:cNvSpPr txBox="1"/>
          <p:nvPr/>
        </p:nvSpPr>
        <p:spPr>
          <a:xfrm>
            <a:off x="7734300" y="2352675"/>
            <a:ext cx="3667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执行器不是规避点</a:t>
            </a:r>
            <a:endParaRPr/>
          </a:p>
        </p:txBody>
      </p:sp>
      <p:sp>
        <p:nvSpPr>
          <p:cNvPr id="336" name="矩形 296"/>
          <p:cNvSpPr/>
          <p:nvPr/>
        </p:nvSpPr>
        <p:spPr>
          <a:xfrm>
            <a:off x="533400" y="3371850"/>
            <a:ext cx="5467350" cy="20002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37" name="圆角矩形 297"/>
          <p:cNvSpPr/>
          <p:nvPr/>
        </p:nvSpPr>
        <p:spPr>
          <a:xfrm>
            <a:off x="742950" y="3581400"/>
            <a:ext cx="1143000" cy="1143000"/>
          </a:xfrm>
          <a:prstGeom prst="roundRect">
            <a:avLst>
              <a:gd name="adj" fmla="val 50000"/>
            </a:avLst>
          </a:prstGeom>
          <a:ln w="38100">
            <a:solidFill>
              <a:schemeClr val="tx1"/>
            </a:solidFill>
            <a:prstDash val="solid"/>
          </a:ln>
        </p:spPr>
        <p:txBody>
          <a:bodyPr/>
          <a:lstStyle/>
          <a:p>
            <a:pPr/>
            <a:endParaRPr>
              <a:solidFill>
                <a:schemeClr val="tx1"/>
              </a:solidFill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38" name="文本框 298" descr="{&quot;isTemplate&quot;:true,&quot;type&quot;:&quot;text&quot;}"/>
          <p:cNvSpPr txBox="1"/>
          <p:nvPr/>
        </p:nvSpPr>
        <p:spPr>
          <a:xfrm>
            <a:off x="1162050" y="3905250"/>
            <a:ext cx="3048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330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↧</a:t>
            </a:r>
            <a:endParaRPr/>
          </a:p>
        </p:txBody>
      </p:sp>
      <p:sp>
        <p:nvSpPr>
          <p:cNvPr id="339" name="文本框 299" descr="{&quot;isTemplate&quot;:true,&quot;type&quot;:&quot;text&quot;}"/>
          <p:cNvSpPr txBox="1"/>
          <p:nvPr/>
        </p:nvSpPr>
        <p:spPr>
          <a:xfrm>
            <a:off x="2076450" y="3581400"/>
            <a:ext cx="366712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硬盆→软袋</a:t>
            </a:r>
            <a:endParaRPr/>
          </a:p>
        </p:txBody>
      </p:sp>
      <p:sp>
        <p:nvSpPr>
          <p:cNvPr id="340" name="文本框 300" descr="{&quot;isTemplate&quot;:true,&quot;type&quot;:&quot;text&quot;}"/>
          <p:cNvSpPr txBox="1"/>
          <p:nvPr/>
        </p:nvSpPr>
        <p:spPr>
          <a:xfrm>
            <a:off x="2076450" y="3943350"/>
            <a:ext cx="3667125" cy="581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 xml:space="preserve">Claim 1 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不限刚性；软袋仍可能从后轮方向限定并承载储物空间。</a:t>
            </a:r>
            <a:endParaRPr/>
          </a:p>
        </p:txBody>
      </p:sp>
      <p:sp>
        <p:nvSpPr>
          <p:cNvPr id="341" name="文本框 301" descr="{&quot;isTemplate&quot;:true,&quot;type&quot;:&quot;text&quot;}"/>
          <p:cNvSpPr txBox="1"/>
          <p:nvPr/>
        </p:nvSpPr>
        <p:spPr>
          <a:xfrm>
            <a:off x="2076450" y="4619625"/>
            <a:ext cx="3667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材料不是规避点</a:t>
            </a:r>
            <a:endParaRPr/>
          </a:p>
        </p:txBody>
      </p:sp>
      <p:sp>
        <p:nvSpPr>
          <p:cNvPr id="342" name="矩形 302"/>
          <p:cNvSpPr/>
          <p:nvPr/>
        </p:nvSpPr>
        <p:spPr>
          <a:xfrm>
            <a:off x="6191250" y="3371850"/>
            <a:ext cx="5467350" cy="20002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43" name="圆角矩形 303"/>
          <p:cNvSpPr/>
          <p:nvPr/>
        </p:nvSpPr>
        <p:spPr>
          <a:xfrm>
            <a:off x="6400800" y="3581400"/>
            <a:ext cx="1143000" cy="1143000"/>
          </a:xfrm>
          <a:prstGeom prst="roundRect">
            <a:avLst>
              <a:gd name="adj" fmla="val 50000"/>
            </a:avLst>
          </a:prstGeom>
          <a:ln w="38100">
            <a:solidFill>
              <a:schemeClr val="tx1"/>
            </a:solidFill>
            <a:prstDash val="solid"/>
          </a:ln>
        </p:spPr>
        <p:txBody>
          <a:bodyPr/>
          <a:lstStyle/>
          <a:p>
            <a:pPr/>
            <a:endParaRPr>
              <a:solidFill>
                <a:schemeClr val="tx1"/>
              </a:solidFill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44" name="文本框 304" descr="{&quot;isTemplate&quot;:true,&quot;type&quot;:&quot;text&quot;}"/>
          <p:cNvSpPr txBox="1"/>
          <p:nvPr/>
        </p:nvSpPr>
        <p:spPr>
          <a:xfrm>
            <a:off x="6819900" y="3905250"/>
            <a:ext cx="304800" cy="504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330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↧</a:t>
            </a:r>
            <a:endParaRPr/>
          </a:p>
        </p:txBody>
      </p:sp>
      <p:sp>
        <p:nvSpPr>
          <p:cNvPr id="345" name="文本框 305" descr="{&quot;isTemplate&quot;:true,&quot;type&quot;:&quot;text&quot;}"/>
          <p:cNvSpPr txBox="1"/>
          <p:nvPr/>
        </p:nvSpPr>
        <p:spPr>
          <a:xfrm>
            <a:off x="7734300" y="3581400"/>
            <a:ext cx="366712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加传感器</a:t>
            </a:r>
            <a:r>
              <a:rPr lang="en-US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/</a:t>
            </a:r>
            <a:r>
              <a:rPr lang="zh-CN" sz="18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互锁</a:t>
            </a:r>
            <a:endParaRPr/>
          </a:p>
        </p:txBody>
      </p:sp>
      <p:sp>
        <p:nvSpPr>
          <p:cNvPr id="346" name="文本框 306" descr="{&quot;isTemplate&quot;:true,&quot;type&quot;:&quot;text&quot;}"/>
          <p:cNvSpPr txBox="1"/>
          <p:nvPr/>
        </p:nvSpPr>
        <p:spPr>
          <a:xfrm>
            <a:off x="7734300" y="3943350"/>
            <a:ext cx="3667125" cy="581025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传感器、禁止启动与禁止挂挡属于附加安全功能，核心组合仍在。</a:t>
            </a:r>
            <a:endParaRPr/>
          </a:p>
        </p:txBody>
      </p:sp>
      <p:sp>
        <p:nvSpPr>
          <p:cNvPr id="347" name="文本框 307" descr="{&quot;isTemplate&quot;:true,&quot;type&quot;:&quot;text&quot;}"/>
          <p:cNvSpPr txBox="1"/>
          <p:nvPr/>
        </p:nvSpPr>
        <p:spPr>
          <a:xfrm>
            <a:off x="7734300" y="4619625"/>
            <a:ext cx="3667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chemeClr val="tx1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附件不是规避点</a:t>
            </a:r>
            <a:endParaRPr/>
          </a:p>
        </p:txBody>
      </p:sp>
      <p:sp>
        <p:nvSpPr>
          <p:cNvPr id="348" name="矩形 308"/>
          <p:cNvSpPr/>
          <p:nvPr/>
        </p:nvSpPr>
        <p:spPr>
          <a:xfrm>
            <a:off x="533400" y="5476875"/>
            <a:ext cx="11125200" cy="485775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Noto Sans SC Medium" panose="020B0200000000000000" charset="-122"/>
              <a:ea typeface="Noto Sans SC Medium" panose="020B0200000000000000" charset="-122"/>
            </a:endParaRPr>
          </a:p>
        </p:txBody>
      </p:sp>
      <p:sp>
        <p:nvSpPr>
          <p:cNvPr id="349" name="文本框 309" descr="{&quot;isTemplate&quot;:true,&quot;type&quot;:&quot;text&quot;}"/>
          <p:cNvSpPr txBox="1"/>
          <p:nvPr/>
        </p:nvSpPr>
        <p:spPr>
          <a:xfrm>
            <a:off x="704850" y="5591175"/>
            <a:ext cx="107823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判断标准：增容时，是否仍有一个“下部边界”向后轮方向移动并直接带来更大容积？</a:t>
            </a:r>
            <a:endParaRPr/>
          </a:p>
        </p:txBody>
      </p:sp>
      <p:sp>
        <p:nvSpPr>
          <p:cNvPr id="350" name="文本框 3" descr="{&quot;isTemplate&quot;:true,&quot;type&quot;:&quot;text&quot;}"/>
          <p:cNvSpPr txBox="1"/>
          <p:nvPr/>
        </p:nvSpPr>
        <p:spPr>
          <a:xfrm>
            <a:off x="533400" y="6057900"/>
            <a:ext cx="4152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Arial" panose="020B0604020202020204"/>
                <a:cs typeface="Inter Light" panose="02000503000000020004" pitchFamily="2" charset="0"/>
              </a:rPr>
              <a:t>Source: US20110018224A1 Claims 1, 8, 10–16</a:t>
            </a:r>
            <a:r>
              <a:rPr lang="zh-CN" sz="1050">
                <a:solidFill>
                  <a:srgbClr val="808080"/>
                </a:solidFill>
                <a:latin typeface="Inter Light" panose="02000503000000020004" pitchFamily="2" charset="0"/>
                <a:ea typeface="Arial" panose="020B0604020202020204"/>
                <a:cs typeface="Inter Light" panose="02000503000000020004" pitchFamily="2" charset="0"/>
              </a:rPr>
              <a:t>；说明书</a:t>
            </a:r>
            <a:r>
              <a:rPr lang="en-US" sz="1050">
                <a:solidFill>
                  <a:srgbClr val="808080"/>
                </a:solidFill>
                <a:latin typeface="Inter Light" panose="02000503000000020004" pitchFamily="2" charset="0"/>
                <a:ea typeface="Arial" panose="020B0604020202020204"/>
                <a:cs typeface="Inter Light" panose="02000503000000020004" pitchFamily="2" charset="0"/>
              </a:rPr>
              <a:t>[0010]–[0016]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"/>
          <p:cNvSpPr/>
          <p:nvPr/>
        </p:nvSpPr>
        <p:spPr>
          <a:xfrm>
            <a:off x="762000" y="1676400"/>
            <a:ext cx="10414000" cy="1905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3" name=""/>
          <p:cNvSpPr/>
          <p:nvPr/>
        </p:nvSpPr>
        <p:spPr>
          <a:xfrm>
            <a:off x="1441450" y="1593850"/>
            <a:ext cx="165100" cy="165100"/>
          </a:xfrm>
          <a:prstGeom prst="ellipse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4" name=""/>
          <p:cNvSpPr/>
          <p:nvPr/>
        </p:nvSpPr>
        <p:spPr>
          <a:xfrm>
            <a:off x="4362450" y="1593850"/>
            <a:ext cx="165100" cy="165100"/>
          </a:xfrm>
          <a:prstGeom prst="ellipse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5" name=""/>
          <p:cNvSpPr/>
          <p:nvPr/>
        </p:nvSpPr>
        <p:spPr>
          <a:xfrm>
            <a:off x="7219950" y="1593850"/>
            <a:ext cx="165100" cy="165100"/>
          </a:xfrm>
          <a:prstGeom prst="ellipse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6" name=""/>
          <p:cNvSpPr/>
          <p:nvPr/>
        </p:nvSpPr>
        <p:spPr>
          <a:xfrm>
            <a:off x="10077450" y="1593850"/>
            <a:ext cx="165100" cy="165100"/>
          </a:xfrm>
          <a:prstGeom prst="ellipse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7" name=""/>
          <p:cNvSpPr/>
          <p:nvPr/>
        </p:nvSpPr>
        <p:spPr>
          <a:xfrm>
            <a:off x="533400" y="2717800"/>
            <a:ext cx="11125200" cy="21844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8" name=""/>
          <p:cNvSpPr/>
          <p:nvPr/>
        </p:nvSpPr>
        <p:spPr>
          <a:xfrm>
            <a:off x="533400" y="2717800"/>
            <a:ext cx="11125200" cy="40640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59" name=""/>
          <p:cNvSpPr/>
          <p:nvPr/>
        </p:nvSpPr>
        <p:spPr>
          <a:xfrm>
            <a:off x="533400" y="3149600"/>
            <a:ext cx="111252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60" name=""/>
          <p:cNvSpPr/>
          <p:nvPr/>
        </p:nvSpPr>
        <p:spPr>
          <a:xfrm>
            <a:off x="533400" y="3733800"/>
            <a:ext cx="11125200" cy="5715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61" name=""/>
          <p:cNvSpPr/>
          <p:nvPr/>
        </p:nvSpPr>
        <p:spPr>
          <a:xfrm>
            <a:off x="533400" y="4318000"/>
            <a:ext cx="111252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62" name=""/>
          <p:cNvSpPr/>
          <p:nvPr/>
        </p:nvSpPr>
        <p:spPr>
          <a:xfrm>
            <a:off x="533400" y="5473700"/>
            <a:ext cx="11125200" cy="48260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63" name=""/>
          <p:cNvSpPr/>
          <p:nvPr/>
        </p:nvSpPr>
        <p:spPr>
          <a:xfrm>
            <a:off x="1397000" y="469900"/>
            <a:ext cx="9398000" cy="508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2400">
                <a:solidFill>
                  <a:srgbClr val="061F32"/>
                </a:solidFill>
                <a:latin typeface="MStiffHei PRC Bold"/>
                <a:ea typeface="MStiffHei PRC Bold"/>
              </a:rPr>
              <a:t>目标专利生命周期——约 2028 年届满</a:t>
            </a:r>
            <a:endParaRPr/>
          </a:p>
        </p:txBody>
      </p:sp>
      <p:sp>
        <p:nvSpPr>
          <p:cNvPr id="364" name=""/>
          <p:cNvSpPr/>
          <p:nvPr/>
        </p:nvSpPr>
        <p:spPr>
          <a:xfrm>
            <a:off x="1701800" y="1320800"/>
            <a:ext cx="2667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500">
                <a:solidFill>
                  <a:srgbClr val="061F32"/>
                </a:solidFill>
                <a:latin typeface="Noto Sans SC Medium"/>
                <a:ea typeface="Noto Sans SC Medium"/>
              </a:rPr>
              <a:t>2008.5.2</a:t>
            </a:r>
            <a:endParaRPr/>
          </a:p>
        </p:txBody>
      </p:sp>
      <p:sp>
        <p:nvSpPr>
          <p:cNvPr id="365" name=""/>
          <p:cNvSpPr/>
          <p:nvPr/>
        </p:nvSpPr>
        <p:spPr>
          <a:xfrm>
            <a:off x="4622800" y="1320800"/>
            <a:ext cx="2667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500">
                <a:solidFill>
                  <a:srgbClr val="061F32"/>
                </a:solidFill>
                <a:latin typeface="Noto Sans SC Medium"/>
                <a:ea typeface="Noto Sans SC Medium"/>
              </a:rPr>
              <a:t>2009.4.15</a:t>
            </a:r>
            <a:endParaRPr/>
          </a:p>
        </p:txBody>
      </p:sp>
      <p:sp>
        <p:nvSpPr>
          <p:cNvPr id="366" name=""/>
          <p:cNvSpPr/>
          <p:nvPr/>
        </p:nvSpPr>
        <p:spPr>
          <a:xfrm>
            <a:off x="7480300" y="1320800"/>
            <a:ext cx="2667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500">
                <a:solidFill>
                  <a:srgbClr val="061F32"/>
                </a:solidFill>
                <a:latin typeface="Noto Sans SC Medium"/>
                <a:ea typeface="Noto Sans SC Medium"/>
              </a:rPr>
              <a:t>2011.1.5</a:t>
            </a:r>
            <a:endParaRPr/>
          </a:p>
        </p:txBody>
      </p:sp>
      <p:sp>
        <p:nvSpPr>
          <p:cNvPr id="367" name=""/>
          <p:cNvSpPr/>
          <p:nvPr/>
        </p:nvSpPr>
        <p:spPr>
          <a:xfrm>
            <a:off x="10337800" y="1320800"/>
            <a:ext cx="1778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500">
                <a:solidFill>
                  <a:srgbClr val="EC3400"/>
                </a:solidFill>
                <a:latin typeface="Noto Sans SC Medium"/>
                <a:ea typeface="Noto Sans SC Medium"/>
              </a:rPr>
              <a:t>约 2028.5</a:t>
            </a:r>
            <a:endParaRPr/>
          </a:p>
        </p:txBody>
      </p:sp>
      <p:sp>
        <p:nvSpPr>
          <p:cNvPr id="368" name=""/>
          <p:cNvSpPr/>
          <p:nvPr/>
        </p:nvSpPr>
        <p:spPr>
          <a:xfrm>
            <a:off x="762000" y="2489200"/>
            <a:ext cx="10668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808080"/>
                </a:solidFill>
                <a:latin typeface="Noto Sans SC Light"/>
                <a:ea typeface="Noto Sans SC Light"/>
              </a:rPr>
              <a:t>保护期自申请日起算 20 年；实际届满日以各国官方登记为准。</a:t>
            </a:r>
            <a:endParaRPr/>
          </a:p>
        </p:txBody>
      </p:sp>
      <p:sp>
        <p:nvSpPr>
          <p:cNvPr id="369" name=""/>
          <p:cNvSpPr/>
          <p:nvPr/>
        </p:nvSpPr>
        <p:spPr>
          <a:xfrm>
            <a:off x="685800" y="28194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国家/地区</a:t>
            </a:r>
            <a:endParaRPr/>
          </a:p>
        </p:txBody>
      </p:sp>
      <p:sp>
        <p:nvSpPr>
          <p:cNvPr id="370" name=""/>
          <p:cNvSpPr/>
          <p:nvPr/>
        </p:nvSpPr>
        <p:spPr>
          <a:xfrm>
            <a:off x="2082800" y="2819400"/>
            <a:ext cx="22225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专利号</a:t>
            </a:r>
            <a:endParaRPr/>
          </a:p>
        </p:txBody>
      </p:sp>
      <p:sp>
        <p:nvSpPr>
          <p:cNvPr id="371" name=""/>
          <p:cNvSpPr/>
          <p:nvPr/>
        </p:nvSpPr>
        <p:spPr>
          <a:xfrm>
            <a:off x="4305300" y="2819400"/>
            <a:ext cx="20955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当前状态</a:t>
            </a:r>
            <a:endParaRPr/>
          </a:p>
        </p:txBody>
      </p:sp>
      <p:sp>
        <p:nvSpPr>
          <p:cNvPr id="372" name=""/>
          <p:cNvSpPr/>
          <p:nvPr/>
        </p:nvSpPr>
        <p:spPr>
          <a:xfrm>
            <a:off x="6400800" y="28194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届满估算</a:t>
            </a:r>
            <a:endParaRPr/>
          </a:p>
        </p:txBody>
      </p:sp>
      <p:sp>
        <p:nvSpPr>
          <p:cNvPr id="373" name=""/>
          <p:cNvSpPr/>
          <p:nvPr/>
        </p:nvSpPr>
        <p:spPr>
          <a:xfrm>
            <a:off x="7797800" y="28194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需核实事项</a:t>
            </a:r>
            <a:endParaRPr/>
          </a:p>
        </p:txBody>
      </p:sp>
      <p:sp>
        <p:nvSpPr>
          <p:cNvPr id="374" name=""/>
          <p:cNvSpPr/>
          <p:nvPr/>
        </p:nvSpPr>
        <p:spPr>
          <a:xfrm>
            <a:off x="685800" y="32512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061F32"/>
                </a:solidFill>
                <a:latin typeface="Noto Sans SC Medium"/>
                <a:ea typeface="Noto Sans SC Medium"/>
              </a:rPr>
              <a:t>中国</a:t>
            </a:r>
            <a:endParaRPr/>
          </a:p>
        </p:txBody>
      </p:sp>
      <p:sp>
        <p:nvSpPr>
          <p:cNvPr id="375" name=""/>
          <p:cNvSpPr/>
          <p:nvPr/>
        </p:nvSpPr>
        <p:spPr>
          <a:xfrm>
            <a:off x="2082800" y="3251200"/>
            <a:ext cx="2222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CN101939212B</a:t>
            </a:r>
            <a:endParaRPr/>
          </a:p>
        </p:txBody>
      </p:sp>
      <p:sp>
        <p:nvSpPr>
          <p:cNvPr id="376" name=""/>
          <p:cNvSpPr/>
          <p:nvPr/>
        </p:nvSpPr>
        <p:spPr>
          <a:xfrm>
            <a:off x="4305300" y="3251200"/>
            <a:ext cx="2095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有效（Active）</a:t>
            </a:r>
            <a:endParaRPr/>
          </a:p>
        </p:txBody>
      </p:sp>
      <p:sp>
        <p:nvSpPr>
          <p:cNvPr id="377" name=""/>
          <p:cNvSpPr/>
          <p:nvPr/>
        </p:nvSpPr>
        <p:spPr>
          <a:xfrm>
            <a:off x="6400800" y="32512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约 2029.4</a:t>
            </a:r>
            <a:endParaRPr/>
          </a:p>
        </p:txBody>
      </p:sp>
      <p:sp>
        <p:nvSpPr>
          <p:cNvPr id="378" name=""/>
          <p:cNvSpPr/>
          <p:nvPr/>
        </p:nvSpPr>
        <p:spPr>
          <a:xfrm>
            <a:off x="7797800" y="32512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年费缴纳、CNIPA 登记簿</a:t>
            </a:r>
            <a:endParaRPr/>
          </a:p>
        </p:txBody>
      </p:sp>
      <p:sp>
        <p:nvSpPr>
          <p:cNvPr id="379" name=""/>
          <p:cNvSpPr/>
          <p:nvPr/>
        </p:nvSpPr>
        <p:spPr>
          <a:xfrm>
            <a:off x="685800" y="38354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061F32"/>
                </a:solidFill>
                <a:latin typeface="Noto Sans SC Medium"/>
                <a:ea typeface="Noto Sans SC Medium"/>
              </a:rPr>
              <a:t>美国</a:t>
            </a:r>
            <a:endParaRPr/>
          </a:p>
        </p:txBody>
      </p:sp>
      <p:sp>
        <p:nvSpPr>
          <p:cNvPr id="380" name=""/>
          <p:cNvSpPr/>
          <p:nvPr/>
        </p:nvSpPr>
        <p:spPr>
          <a:xfrm>
            <a:off x="2082800" y="3835400"/>
            <a:ext cx="2222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US2011/0018224A1</a:t>
            </a:r>
            <a:endParaRPr/>
          </a:p>
        </p:txBody>
      </p:sp>
      <p:sp>
        <p:nvSpPr>
          <p:cNvPr id="381" name=""/>
          <p:cNvSpPr/>
          <p:nvPr/>
        </p:nvSpPr>
        <p:spPr>
          <a:xfrm>
            <a:off x="4305300" y="3835400"/>
            <a:ext cx="2095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需核实授权状态</a:t>
            </a:r>
            <a:endParaRPr/>
          </a:p>
        </p:txBody>
      </p:sp>
      <p:sp>
        <p:nvSpPr>
          <p:cNvPr id="382" name=""/>
          <p:cNvSpPr/>
          <p:nvPr/>
        </p:nvSpPr>
        <p:spPr>
          <a:xfrm>
            <a:off x="6400800" y="38354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约 2029.4</a:t>
            </a:r>
            <a:endParaRPr/>
          </a:p>
        </p:txBody>
      </p:sp>
      <p:sp>
        <p:nvSpPr>
          <p:cNvPr id="383" name=""/>
          <p:cNvSpPr/>
          <p:nvPr/>
        </p:nvSpPr>
        <p:spPr>
          <a:xfrm>
            <a:off x="7797800" y="38354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是否授权、PTA、USPTO Patent Center</a:t>
            </a:r>
            <a:endParaRPr/>
          </a:p>
        </p:txBody>
      </p:sp>
      <p:sp>
        <p:nvSpPr>
          <p:cNvPr id="384" name=""/>
          <p:cNvSpPr/>
          <p:nvPr/>
        </p:nvSpPr>
        <p:spPr>
          <a:xfrm>
            <a:off x="685800" y="44196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061F32"/>
                </a:solidFill>
                <a:latin typeface="Noto Sans SC Medium"/>
                <a:ea typeface="Noto Sans SC Medium"/>
              </a:rPr>
              <a:t>欧洲</a:t>
            </a:r>
            <a:endParaRPr/>
          </a:p>
        </p:txBody>
      </p:sp>
      <p:sp>
        <p:nvSpPr>
          <p:cNvPr id="385" name=""/>
          <p:cNvSpPr/>
          <p:nvPr/>
        </p:nvSpPr>
        <p:spPr>
          <a:xfrm>
            <a:off x="2082800" y="4419600"/>
            <a:ext cx="2222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WO2009132768A1</a:t>
            </a:r>
            <a:endParaRPr/>
          </a:p>
        </p:txBody>
      </p:sp>
      <p:sp>
        <p:nvSpPr>
          <p:cNvPr id="386" name=""/>
          <p:cNvSpPr/>
          <p:nvPr/>
        </p:nvSpPr>
        <p:spPr>
          <a:xfrm>
            <a:off x="4305300" y="4419600"/>
            <a:ext cx="20955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需核实国家阶段</a:t>
            </a:r>
            <a:endParaRPr/>
          </a:p>
        </p:txBody>
      </p:sp>
      <p:sp>
        <p:nvSpPr>
          <p:cNvPr id="387" name=""/>
          <p:cNvSpPr/>
          <p:nvPr/>
        </p:nvSpPr>
        <p:spPr>
          <a:xfrm>
            <a:off x="6400800" y="4419600"/>
            <a:ext cx="1397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约 2029.4</a:t>
            </a:r>
            <a:endParaRPr/>
          </a:p>
        </p:txBody>
      </p:sp>
      <p:sp>
        <p:nvSpPr>
          <p:cNvPr id="388" name=""/>
          <p:cNvSpPr/>
          <p:nvPr/>
        </p:nvSpPr>
        <p:spPr>
          <a:xfrm>
            <a:off x="7797800" y="4419600"/>
            <a:ext cx="3810000" cy="381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EPO Register、各国生效状态</a:t>
            </a:r>
            <a:endParaRPr/>
          </a:p>
        </p:txBody>
      </p:sp>
      <p:sp>
        <p:nvSpPr>
          <p:cNvPr id="389" name=""/>
          <p:cNvSpPr/>
          <p:nvPr/>
        </p:nvSpPr>
        <p:spPr>
          <a:xfrm>
            <a:off x="711200" y="5588000"/>
            <a:ext cx="10795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600">
                <a:solidFill>
                  <a:srgbClr val="FFFFFF"/>
                </a:solidFill>
                <a:latin typeface="Noto Sans SC Medium"/>
                <a:ea typeface="Noto Sans SC Medium"/>
              </a:rPr>
              <a:t>老专利约 2028–2029 年届满，但宝马的衍生申请可能更晚到期。</a:t>
            </a:r>
            <a:endParaRPr/>
          </a:p>
        </p:txBody>
      </p:sp>
      <p:sp>
        <p:nvSpPr>
          <p:cNvPr id="390" name=""/>
          <p:cNvSpPr/>
          <p:nvPr/>
        </p:nvSpPr>
        <p:spPr>
          <a:xfrm>
            <a:off x="533400" y="60706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808080"/>
                </a:solidFill>
                <a:latin typeface="Inter Light"/>
                <a:ea typeface="Inter Light"/>
              </a:rPr>
              <a:t>Source: CNIPA / USPTO / EPO 公开登记信息；届满日按申请日 + 20 年估算。</a:t>
            </a:r>
            <a:endParaRPr/>
          </a:p>
        </p:txBody>
      </p:sp>
      <p:sp>
        <p:nvSpPr>
          <p:cNvPr id="391" name=""/>
          <p:cNvSpPr/>
          <p:nvPr/>
        </p:nvSpPr>
        <p:spPr>
          <a:xfrm>
            <a:off x="1701800" y="1803400"/>
            <a:ext cx="2667000" cy="584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优先权日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德国 DE102008021981</a:t>
            </a:r>
            <a:endParaRPr/>
          </a:p>
        </p:txBody>
      </p:sp>
      <p:sp>
        <p:nvSpPr>
          <p:cNvPr id="392" name=""/>
          <p:cNvSpPr/>
          <p:nvPr/>
        </p:nvSpPr>
        <p:spPr>
          <a:xfrm>
            <a:off x="4622800" y="1803400"/>
            <a:ext cx="2667000" cy="584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PCT 申请日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进入各国</a:t>
            </a:r>
            <a:endParaRPr/>
          </a:p>
        </p:txBody>
      </p:sp>
      <p:sp>
        <p:nvSpPr>
          <p:cNvPr id="393" name=""/>
          <p:cNvSpPr/>
          <p:nvPr/>
        </p:nvSpPr>
        <p:spPr>
          <a:xfrm>
            <a:off x="7480300" y="1803400"/>
            <a:ext cx="2667000" cy="584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公开日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US / CN 公开</a:t>
            </a:r>
            <a:endParaRPr/>
          </a:p>
        </p:txBody>
      </p:sp>
      <p:sp>
        <p:nvSpPr>
          <p:cNvPr id="394" name=""/>
          <p:cNvSpPr/>
          <p:nvPr/>
        </p:nvSpPr>
        <p:spPr>
          <a:xfrm>
            <a:off x="10337800" y="1803400"/>
            <a:ext cx="1778000" cy="584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EC3400"/>
                </a:solidFill>
                <a:latin typeface="Noto Sans SC Light"/>
                <a:ea typeface="Noto Sans SC Light"/>
              </a:rPr>
              <a:t>预计届满</a:t>
            </a:r>
            <a:endParaRPr/>
          </a:p>
          <a:p>
            <a:pPr/>
            <a:r>
              <a:rPr lang="zh-CN" sz="1100">
                <a:solidFill>
                  <a:srgbClr val="EC3400"/>
                </a:solidFill>
                <a:latin typeface="Noto Sans SC Light"/>
                <a:ea typeface="Noto Sans SC Light"/>
              </a:rPr>
              <a:t>申请日 + 20 年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3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"/>
          <p:cNvSpPr/>
          <p:nvPr/>
        </p:nvSpPr>
        <p:spPr>
          <a:xfrm>
            <a:off x="533400" y="2286000"/>
            <a:ext cx="25400" cy="1422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97" name=""/>
          <p:cNvSpPr/>
          <p:nvPr/>
        </p:nvSpPr>
        <p:spPr>
          <a:xfrm>
            <a:off x="6223000" y="1206500"/>
            <a:ext cx="5435600" cy="19050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98" name=""/>
          <p:cNvSpPr/>
          <p:nvPr/>
        </p:nvSpPr>
        <p:spPr>
          <a:xfrm>
            <a:off x="6223000" y="1206500"/>
            <a:ext cx="5435600" cy="50800"/>
          </a:xfrm>
          <a:prstGeom prst="rect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399" name=""/>
          <p:cNvSpPr/>
          <p:nvPr/>
        </p:nvSpPr>
        <p:spPr>
          <a:xfrm>
            <a:off x="6451600" y="2540000"/>
            <a:ext cx="2616200" cy="355600"/>
          </a:xfrm>
          <a:prstGeom prst="rect">
            <a:avLst/>
          </a:prstGeom>
          <a:solidFill>
            <a:srgbClr val="FDEAE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400" name=""/>
          <p:cNvSpPr/>
          <p:nvPr/>
        </p:nvSpPr>
        <p:spPr>
          <a:xfrm>
            <a:off x="6223000" y="3276600"/>
            <a:ext cx="5435600" cy="19050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401" name=""/>
          <p:cNvSpPr/>
          <p:nvPr/>
        </p:nvSpPr>
        <p:spPr>
          <a:xfrm>
            <a:off x="6223000" y="3276600"/>
            <a:ext cx="5435600" cy="50800"/>
          </a:xfrm>
          <a:prstGeom prst="rect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402" name=""/>
          <p:cNvSpPr/>
          <p:nvPr/>
        </p:nvSpPr>
        <p:spPr>
          <a:xfrm>
            <a:off x="6451600" y="4610100"/>
            <a:ext cx="2616200" cy="355600"/>
          </a:xfrm>
          <a:prstGeom prst="rect">
            <a:avLst/>
          </a:prstGeom>
          <a:solidFill>
            <a:srgbClr val="FDEAE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403" name=""/>
          <p:cNvSpPr/>
          <p:nvPr/>
        </p:nvSpPr>
        <p:spPr>
          <a:xfrm>
            <a:off x="533400" y="5473700"/>
            <a:ext cx="11125200" cy="48260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404" name=""/>
          <p:cNvSpPr/>
          <p:nvPr/>
        </p:nvSpPr>
        <p:spPr>
          <a:xfrm>
            <a:off x="1397000" y="469900"/>
            <a:ext cx="9398000" cy="508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2400">
                <a:solidFill>
                  <a:srgbClr val="061F32"/>
                </a:solidFill>
                <a:latin typeface="MStiffHei PRC Bold"/>
                <a:ea typeface="MStiffHei PRC Bold"/>
              </a:rPr>
              <a:t>专利到期 ≠ 风险解除——宝马的“接力策略”</a:t>
            </a:r>
            <a:endParaRPr/>
          </a:p>
        </p:txBody>
      </p:sp>
      <p:sp>
        <p:nvSpPr>
          <p:cNvPr id="405" name=""/>
          <p:cNvSpPr/>
          <p:nvPr/>
        </p:nvSpPr>
        <p:spPr>
          <a:xfrm>
            <a:off x="533400" y="1206500"/>
            <a:ext cx="5334000" cy="609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400">
                <a:solidFill>
                  <a:srgbClr val="061F32"/>
                </a:solidFill>
                <a:latin typeface="Noto Sans SC Medium"/>
                <a:ea typeface="Noto Sans SC Medium"/>
              </a:rPr>
              <a:t>宝马不会为老专利“续期”，但会持续申请新专利，封锁同一技术方向。</a:t>
            </a:r>
            <a:endParaRPr/>
          </a:p>
        </p:txBody>
      </p:sp>
      <p:sp>
        <p:nvSpPr>
          <p:cNvPr id="406" name=""/>
          <p:cNvSpPr/>
          <p:nvPr/>
        </p:nvSpPr>
        <p:spPr>
          <a:xfrm>
            <a:off x="533400" y="1930400"/>
            <a:ext cx="5334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这是大型企业的标准做法：</a:t>
            </a:r>
            <a:endParaRPr/>
          </a:p>
        </p:txBody>
      </p:sp>
      <p:sp>
        <p:nvSpPr>
          <p:cNvPr id="407" name=""/>
          <p:cNvSpPr/>
          <p:nvPr/>
        </p:nvSpPr>
        <p:spPr>
          <a:xfrm>
            <a:off x="685800" y="2286000"/>
            <a:ext cx="51816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• 核心专利建立基础壁垒（2008 年申请）</a:t>
            </a:r>
            <a:endParaRPr/>
          </a:p>
        </p:txBody>
      </p:sp>
      <p:sp>
        <p:nvSpPr>
          <p:cNvPr id="408" name=""/>
          <p:cNvSpPr/>
          <p:nvPr/>
        </p:nvSpPr>
        <p:spPr>
          <a:xfrm>
            <a:off x="685800" y="2743200"/>
            <a:ext cx="51816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• 后续改进专利延长整体保护周期（2021、2022 年新申请）</a:t>
            </a:r>
            <a:endParaRPr/>
          </a:p>
        </p:txBody>
      </p:sp>
      <p:sp>
        <p:nvSpPr>
          <p:cNvPr id="409" name=""/>
          <p:cNvSpPr/>
          <p:nvPr/>
        </p:nvSpPr>
        <p:spPr>
          <a:xfrm>
            <a:off x="685800" y="3200400"/>
            <a:ext cx="5181600" cy="431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• 新申请保护期从各自申请日起算，远晚于 2028 年</a:t>
            </a:r>
            <a:endParaRPr/>
          </a:p>
        </p:txBody>
      </p:sp>
      <p:sp>
        <p:nvSpPr>
          <p:cNvPr id="410" name=""/>
          <p:cNvSpPr/>
          <p:nvPr/>
        </p:nvSpPr>
        <p:spPr>
          <a:xfrm>
            <a:off x="6451600" y="1447800"/>
            <a:ext cx="49784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600">
                <a:solidFill>
                  <a:srgbClr val="061F32"/>
                </a:solidFill>
                <a:latin typeface="Noto Sans SC Medium"/>
                <a:ea typeface="Noto Sans SC Medium"/>
              </a:rPr>
              <a:t>DE 10 2021 117 825 A1</a:t>
            </a:r>
            <a:endParaRPr/>
          </a:p>
        </p:txBody>
      </p:sp>
      <p:sp>
        <p:nvSpPr>
          <p:cNvPr id="411" name=""/>
          <p:cNvSpPr/>
          <p:nvPr/>
        </p:nvSpPr>
        <p:spPr>
          <a:xfrm>
            <a:off x="6451600" y="1879600"/>
            <a:ext cx="49784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申请日：2021.7.9      公开日：2023.1.12</a:t>
            </a:r>
            <a:endParaRPr/>
          </a:p>
        </p:txBody>
      </p:sp>
      <p:sp>
        <p:nvSpPr>
          <p:cNvPr id="412" name=""/>
          <p:cNvSpPr/>
          <p:nvPr/>
        </p:nvSpPr>
        <p:spPr>
          <a:xfrm>
            <a:off x="6451600" y="2159000"/>
            <a:ext cx="49784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主题：可调储物容积的摩托车行李箱</a:t>
            </a:r>
            <a:endParaRPr/>
          </a:p>
        </p:txBody>
      </p:sp>
      <p:sp>
        <p:nvSpPr>
          <p:cNvPr id="413" name=""/>
          <p:cNvSpPr/>
          <p:nvPr/>
        </p:nvSpPr>
        <p:spPr>
          <a:xfrm>
            <a:off x="6604000" y="2616200"/>
            <a:ext cx="2413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EC3400"/>
                </a:solidFill>
                <a:latin typeface="Noto Sans SC Medium"/>
                <a:ea typeface="Noto Sans SC Medium"/>
              </a:rPr>
              <a:t>保护期至  约 2041 年</a:t>
            </a:r>
            <a:endParaRPr/>
          </a:p>
        </p:txBody>
      </p:sp>
      <p:sp>
        <p:nvSpPr>
          <p:cNvPr id="414" name=""/>
          <p:cNvSpPr/>
          <p:nvPr/>
        </p:nvSpPr>
        <p:spPr>
          <a:xfrm>
            <a:off x="6451600" y="3517900"/>
            <a:ext cx="4978400" cy="330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600">
                <a:solidFill>
                  <a:srgbClr val="061F32"/>
                </a:solidFill>
                <a:latin typeface="Noto Sans SC Medium"/>
                <a:ea typeface="Noto Sans SC Medium"/>
              </a:rPr>
              <a:t>US 2024/351652 A1</a:t>
            </a:r>
            <a:endParaRPr/>
          </a:p>
        </p:txBody>
      </p:sp>
      <p:sp>
        <p:nvSpPr>
          <p:cNvPr id="415" name=""/>
          <p:cNvSpPr/>
          <p:nvPr/>
        </p:nvSpPr>
        <p:spPr>
          <a:xfrm>
            <a:off x="6451600" y="3949700"/>
            <a:ext cx="49784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申请日：2022.6.8      公开日：2024.10.24</a:t>
            </a:r>
            <a:endParaRPr/>
          </a:p>
        </p:txBody>
      </p:sp>
      <p:sp>
        <p:nvSpPr>
          <p:cNvPr id="416" name=""/>
          <p:cNvSpPr/>
          <p:nvPr/>
        </p:nvSpPr>
        <p:spPr>
          <a:xfrm>
            <a:off x="6451600" y="4229100"/>
            <a:ext cx="49784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44546A"/>
                </a:solidFill>
                <a:latin typeface="Noto Sans SC Light"/>
                <a:ea typeface="Noto Sans SC Light"/>
              </a:rPr>
              <a:t>主题：同上（美国同族）</a:t>
            </a:r>
            <a:endParaRPr/>
          </a:p>
        </p:txBody>
      </p:sp>
      <p:sp>
        <p:nvSpPr>
          <p:cNvPr id="417" name=""/>
          <p:cNvSpPr/>
          <p:nvPr/>
        </p:nvSpPr>
        <p:spPr>
          <a:xfrm>
            <a:off x="6604000" y="4686300"/>
            <a:ext cx="2413000" cy="22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200">
                <a:solidFill>
                  <a:srgbClr val="EC3400"/>
                </a:solidFill>
                <a:latin typeface="Noto Sans SC Medium"/>
                <a:ea typeface="Noto Sans SC Medium"/>
              </a:rPr>
              <a:t>保护期至  约 2042 年</a:t>
            </a:r>
            <a:endParaRPr/>
          </a:p>
        </p:txBody>
      </p:sp>
      <p:sp>
        <p:nvSpPr>
          <p:cNvPr id="418" name=""/>
          <p:cNvSpPr/>
          <p:nvPr/>
        </p:nvSpPr>
        <p:spPr>
          <a:xfrm>
            <a:off x="711200" y="5588000"/>
            <a:ext cx="10795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600">
                <a:solidFill>
                  <a:srgbClr val="FFFFFF"/>
                </a:solidFill>
                <a:latin typeface="Noto Sans SC Medium"/>
                <a:ea typeface="Noto Sans SC Medium"/>
              </a:rPr>
              <a:t>不能等 2028 年专利到期后再行动，衍生申请可能覆盖改进方案。</a:t>
            </a:r>
            <a:endParaRPr/>
          </a:p>
        </p:txBody>
      </p:sp>
      <p:sp>
        <p:nvSpPr>
          <p:cNvPr id="419" name=""/>
          <p:cNvSpPr/>
          <p:nvPr/>
        </p:nvSpPr>
        <p:spPr>
          <a:xfrm>
            <a:off x="533400" y="60706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808080"/>
                </a:solidFill>
                <a:latin typeface="Inter Light"/>
                <a:ea typeface="Inter Light"/>
              </a:rPr>
              <a:t>Source: DE 10 2021 117 825 A1；US 2024/351652 A1（公开文本）。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"/>
          <p:cNvSpPr/>
          <p:nvPr/>
        </p:nvSpPr>
        <p:spPr>
          <a:xfrm>
            <a:off x="533400" y="1117600"/>
            <a:ext cx="3568700" cy="21590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6" name=""/>
          <p:cNvSpPr/>
          <p:nvPr/>
        </p:nvSpPr>
        <p:spPr>
          <a:xfrm>
            <a:off x="533400" y="1117600"/>
            <a:ext cx="3568700" cy="50800"/>
          </a:xfrm>
          <a:prstGeom prst="rect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7" name=""/>
          <p:cNvSpPr/>
          <p:nvPr/>
        </p:nvSpPr>
        <p:spPr>
          <a:xfrm>
            <a:off x="4305300" y="1117600"/>
            <a:ext cx="3568700" cy="21590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8" name=""/>
          <p:cNvSpPr/>
          <p:nvPr/>
        </p:nvSpPr>
        <p:spPr>
          <a:xfrm>
            <a:off x="4305300" y="1117600"/>
            <a:ext cx="3568700" cy="50800"/>
          </a:xfrm>
          <a:prstGeom prst="rect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9" name=""/>
          <p:cNvSpPr/>
          <p:nvPr/>
        </p:nvSpPr>
        <p:spPr>
          <a:xfrm>
            <a:off x="8077200" y="1117600"/>
            <a:ext cx="3568700" cy="21590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0" name=""/>
          <p:cNvSpPr/>
          <p:nvPr/>
        </p:nvSpPr>
        <p:spPr>
          <a:xfrm>
            <a:off x="8077200" y="1117600"/>
            <a:ext cx="3568700" cy="50800"/>
          </a:xfrm>
          <a:prstGeom prst="rect">
            <a:avLst/>
          </a:prstGeom>
          <a:solidFill>
            <a:srgbClr val="EC3400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1" name=""/>
          <p:cNvSpPr/>
          <p:nvPr/>
        </p:nvSpPr>
        <p:spPr>
          <a:xfrm>
            <a:off x="533400" y="3454400"/>
            <a:ext cx="11125200" cy="18161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2" name=""/>
          <p:cNvSpPr/>
          <p:nvPr/>
        </p:nvSpPr>
        <p:spPr>
          <a:xfrm>
            <a:off x="533400" y="3454400"/>
            <a:ext cx="11125200" cy="33020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3" name=""/>
          <p:cNvSpPr/>
          <p:nvPr/>
        </p:nvSpPr>
        <p:spPr>
          <a:xfrm>
            <a:off x="533400" y="3797300"/>
            <a:ext cx="11125200" cy="2349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4" name=""/>
          <p:cNvSpPr/>
          <p:nvPr/>
        </p:nvSpPr>
        <p:spPr>
          <a:xfrm>
            <a:off x="533400" y="4044950"/>
            <a:ext cx="11125200" cy="23495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5" name=""/>
          <p:cNvSpPr/>
          <p:nvPr/>
        </p:nvSpPr>
        <p:spPr>
          <a:xfrm>
            <a:off x="533400" y="4292600"/>
            <a:ext cx="11125200" cy="2349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6" name=""/>
          <p:cNvSpPr/>
          <p:nvPr/>
        </p:nvSpPr>
        <p:spPr>
          <a:xfrm>
            <a:off x="533400" y="4540250"/>
            <a:ext cx="11125200" cy="23495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7" name=""/>
          <p:cNvSpPr/>
          <p:nvPr/>
        </p:nvSpPr>
        <p:spPr>
          <a:xfrm>
            <a:off x="533400" y="4787900"/>
            <a:ext cx="11125200" cy="2349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8" name=""/>
          <p:cNvSpPr/>
          <p:nvPr/>
        </p:nvSpPr>
        <p:spPr>
          <a:xfrm>
            <a:off x="533400" y="5035550"/>
            <a:ext cx="11125200" cy="23495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19" name=""/>
          <p:cNvSpPr/>
          <p:nvPr/>
        </p:nvSpPr>
        <p:spPr>
          <a:xfrm>
            <a:off x="533400" y="5473700"/>
            <a:ext cx="11125200" cy="482600"/>
          </a:xfrm>
          <a:prstGeom prst="rect">
            <a:avLst/>
          </a:prstGeom>
          <a:solidFill>
            <a:srgbClr val="373737"/>
          </a:solidFill>
          <a:ln>
            <a:noFill/>
          </a:ln>
        </p:spPr>
        <p:txBody>
          <a:bodyPr/>
          <a:p>
            <a:pPr/>
            <a:endParaRPr/>
          </a:p>
        </p:txBody>
      </p:sp>
      <p:sp>
        <p:nvSpPr>
          <p:cNvPr id="20" name=""/>
          <p:cNvSpPr/>
          <p:nvPr/>
        </p:nvSpPr>
        <p:spPr>
          <a:xfrm>
            <a:off x="1397000" y="469900"/>
            <a:ext cx="9398000" cy="508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2400">
                <a:solidFill>
                  <a:srgbClr val="061F32"/>
                </a:solidFill>
                <a:latin typeface="MStiffHei PRC Bold"/>
                <a:ea typeface="MStiffHei PRC Bold"/>
              </a:rPr>
              <a:t>不依赖“专利到期”，而是建立“差异证据链”</a:t>
            </a:r>
            <a:endParaRPr/>
          </a:p>
        </p:txBody>
      </p:sp>
      <p:sp>
        <p:nvSpPr>
          <p:cNvPr id="21" name=""/>
          <p:cNvSpPr/>
          <p:nvPr/>
        </p:nvSpPr>
        <p:spPr>
          <a:xfrm>
            <a:off x="736600" y="1320800"/>
            <a:ext cx="3162300" cy="279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300">
                <a:solidFill>
                  <a:srgbClr val="061F32"/>
                </a:solidFill>
                <a:latin typeface="Noto Sans SC Medium"/>
                <a:ea typeface="Noto Sans SC Medium"/>
              </a:rPr>
              <a:t>策略一｜持续监控</a:t>
            </a:r>
            <a:endParaRPr/>
          </a:p>
        </p:txBody>
      </p:sp>
      <p:sp>
        <p:nvSpPr>
          <p:cNvPr id="22" name=""/>
          <p:cNvSpPr/>
          <p:nvPr/>
        </p:nvSpPr>
        <p:spPr>
          <a:xfrm>
            <a:off x="4508500" y="1320800"/>
            <a:ext cx="3162300" cy="279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300">
                <a:solidFill>
                  <a:srgbClr val="061F32"/>
                </a:solidFill>
                <a:latin typeface="Noto Sans SC Medium"/>
                <a:ea typeface="Noto Sans SC Medium"/>
              </a:rPr>
              <a:t>策略二｜强化技术差异</a:t>
            </a:r>
            <a:endParaRPr/>
          </a:p>
        </p:txBody>
      </p:sp>
      <p:sp>
        <p:nvSpPr>
          <p:cNvPr id="23" name=""/>
          <p:cNvSpPr/>
          <p:nvPr/>
        </p:nvSpPr>
        <p:spPr>
          <a:xfrm>
            <a:off x="8280400" y="1320800"/>
            <a:ext cx="3162300" cy="2794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300">
                <a:solidFill>
                  <a:srgbClr val="061F32"/>
                </a:solidFill>
                <a:latin typeface="Noto Sans SC Medium"/>
                <a:ea typeface="Noto Sans SC Medium"/>
              </a:rPr>
              <a:t>策略三｜保留证据</a:t>
            </a:r>
            <a:endParaRPr/>
          </a:p>
        </p:txBody>
      </p:sp>
      <p:sp>
        <p:nvSpPr>
          <p:cNvPr id="24" name=""/>
          <p:cNvSpPr/>
          <p:nvPr/>
        </p:nvSpPr>
        <p:spPr>
          <a:xfrm>
            <a:off x="685800" y="3530600"/>
            <a:ext cx="1524000" cy="203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项目</a:t>
            </a:r>
            <a:endParaRPr/>
          </a:p>
        </p:txBody>
      </p:sp>
      <p:sp>
        <p:nvSpPr>
          <p:cNvPr id="25" name=""/>
          <p:cNvSpPr/>
          <p:nvPr/>
        </p:nvSpPr>
        <p:spPr>
          <a:xfrm>
            <a:off x="2286000" y="3530600"/>
            <a:ext cx="9144000" cy="2032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FFFFFF"/>
                </a:solidFill>
                <a:latin typeface="Noto Sans SC Medium"/>
                <a:ea typeface="Noto Sans SC Medium"/>
              </a:rPr>
              <a:t>内容</a:t>
            </a:r>
            <a:endParaRPr/>
          </a:p>
        </p:txBody>
      </p:sp>
      <p:sp>
        <p:nvSpPr>
          <p:cNvPr id="26" name=""/>
          <p:cNvSpPr/>
          <p:nvPr/>
        </p:nvSpPr>
        <p:spPr>
          <a:xfrm>
            <a:off x="685800" y="382905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监控频率</a:t>
            </a:r>
            <a:endParaRPr/>
          </a:p>
        </p:txBody>
      </p:sp>
      <p:sp>
        <p:nvSpPr>
          <p:cNvPr id="27" name=""/>
          <p:cNvSpPr/>
          <p:nvPr/>
        </p:nvSpPr>
        <p:spPr>
          <a:xfrm>
            <a:off x="2286000" y="382905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每季度一次</a:t>
            </a:r>
            <a:endParaRPr/>
          </a:p>
        </p:txBody>
      </p:sp>
      <p:sp>
        <p:nvSpPr>
          <p:cNvPr id="28" name=""/>
          <p:cNvSpPr/>
          <p:nvPr/>
        </p:nvSpPr>
        <p:spPr>
          <a:xfrm>
            <a:off x="685800" y="407670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监控范围</a:t>
            </a:r>
            <a:endParaRPr/>
          </a:p>
        </p:txBody>
      </p:sp>
      <p:sp>
        <p:nvSpPr>
          <p:cNvPr id="29" name=""/>
          <p:cNvSpPr/>
          <p:nvPr/>
        </p:nvSpPr>
        <p:spPr>
          <a:xfrm>
            <a:off x="2286000" y="407670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US、CN、EP、JP 的宝马新申请</a:t>
            </a:r>
            <a:endParaRPr/>
          </a:p>
        </p:txBody>
      </p:sp>
      <p:sp>
        <p:nvSpPr>
          <p:cNvPr id="30" name=""/>
          <p:cNvSpPr/>
          <p:nvPr/>
        </p:nvSpPr>
        <p:spPr>
          <a:xfrm>
            <a:off x="685800" y="432435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关键词</a:t>
            </a:r>
            <a:endParaRPr/>
          </a:p>
        </p:txBody>
      </p:sp>
      <p:sp>
        <p:nvSpPr>
          <p:cNvPr id="31" name=""/>
          <p:cNvSpPr/>
          <p:nvPr/>
        </p:nvSpPr>
        <p:spPr>
          <a:xfrm>
            <a:off x="2286000" y="432435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储物容积可变、坐垫抬升、后向扩展、停车扩容、floor element</a:t>
            </a:r>
            <a:endParaRPr/>
          </a:p>
        </p:txBody>
      </p:sp>
      <p:sp>
        <p:nvSpPr>
          <p:cNvPr id="32" name=""/>
          <p:cNvSpPr/>
          <p:nvPr/>
        </p:nvSpPr>
        <p:spPr>
          <a:xfrm>
            <a:off x="685800" y="457200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预警触发</a:t>
            </a:r>
            <a:endParaRPr/>
          </a:p>
        </p:txBody>
      </p:sp>
      <p:sp>
        <p:nvSpPr>
          <p:cNvPr id="33" name=""/>
          <p:cNvSpPr/>
          <p:nvPr/>
        </p:nvSpPr>
        <p:spPr>
          <a:xfrm>
            <a:off x="2286000" y="457200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发现直接描述“向轮方向移动的底部件”或“停车扩容”的新授权专利</a:t>
            </a:r>
            <a:endParaRPr/>
          </a:p>
        </p:txBody>
      </p:sp>
      <p:sp>
        <p:nvSpPr>
          <p:cNvPr id="34" name=""/>
          <p:cNvSpPr/>
          <p:nvPr/>
        </p:nvSpPr>
        <p:spPr>
          <a:xfrm>
            <a:off x="685800" y="481965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责任人</a:t>
            </a:r>
            <a:endParaRPr/>
          </a:p>
        </p:txBody>
      </p:sp>
      <p:sp>
        <p:nvSpPr>
          <p:cNvPr id="35" name=""/>
          <p:cNvSpPr/>
          <p:nvPr/>
        </p:nvSpPr>
        <p:spPr>
          <a:xfrm>
            <a:off x="2286000" y="481965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专利工程师 + 技术负责人</a:t>
            </a:r>
            <a:endParaRPr/>
          </a:p>
        </p:txBody>
      </p:sp>
      <p:sp>
        <p:nvSpPr>
          <p:cNvPr id="36" name=""/>
          <p:cNvSpPr/>
          <p:nvPr/>
        </p:nvSpPr>
        <p:spPr>
          <a:xfrm>
            <a:off x="685800" y="5067300"/>
            <a:ext cx="1524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061F32"/>
                </a:solidFill>
                <a:latin typeface="Noto Sans SC Medium"/>
                <a:ea typeface="Noto Sans SC Medium"/>
              </a:rPr>
              <a:t>输出</a:t>
            </a:r>
            <a:endParaRPr/>
          </a:p>
        </p:txBody>
      </p:sp>
      <p:sp>
        <p:nvSpPr>
          <p:cNvPr id="37" name=""/>
          <p:cNvSpPr/>
          <p:nvPr/>
        </p:nvSpPr>
        <p:spPr>
          <a:xfrm>
            <a:off x="2286000" y="5067300"/>
            <a:ext cx="91948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44546A"/>
                </a:solidFill>
                <a:latin typeface="Noto Sans SC Light"/>
                <a:ea typeface="Noto Sans SC Light"/>
              </a:rPr>
              <a:t>季度监控报告，纳入项目风险台账</a:t>
            </a:r>
            <a:endParaRPr/>
          </a:p>
        </p:txBody>
      </p:sp>
      <p:sp>
        <p:nvSpPr>
          <p:cNvPr id="38" name=""/>
          <p:cNvSpPr/>
          <p:nvPr/>
        </p:nvSpPr>
        <p:spPr>
          <a:xfrm>
            <a:off x="711200" y="5588000"/>
            <a:ext cx="10795000" cy="254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600">
                <a:solidFill>
                  <a:srgbClr val="FFFFFF"/>
                </a:solidFill>
                <a:latin typeface="Noto Sans SC Medium"/>
                <a:ea typeface="Noto Sans SC Medium"/>
              </a:rPr>
              <a:t>不等到期，先建证据链；监控新申请，而不是只看老专利。</a:t>
            </a:r>
            <a:endParaRPr/>
          </a:p>
        </p:txBody>
      </p:sp>
      <p:sp>
        <p:nvSpPr>
          <p:cNvPr id="39" name=""/>
          <p:cNvSpPr/>
          <p:nvPr/>
        </p:nvSpPr>
        <p:spPr>
          <a:xfrm>
            <a:off x="533400" y="60706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000">
                <a:solidFill>
                  <a:srgbClr val="808080"/>
                </a:solidFill>
                <a:latin typeface="Inter Light"/>
                <a:ea typeface="Inter Light"/>
              </a:rPr>
              <a:t>Source: 本项目规避架构（PPT 第 9–12 页）；监控清单为项目管理建议。</a:t>
            </a:r>
            <a:endParaRPr/>
          </a:p>
        </p:txBody>
      </p:sp>
      <p:sp>
        <p:nvSpPr>
          <p:cNvPr id="40" name=""/>
          <p:cNvSpPr/>
          <p:nvPr/>
        </p:nvSpPr>
        <p:spPr>
          <a:xfrm>
            <a:off x="736600" y="1676400"/>
            <a:ext cx="3162300" cy="149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在目标市场定期检索宝马新申请，重点关注：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“储物容积可变”“坐垫抬升”“后向扩展”“停车扩容”。</a:t>
            </a:r>
            <a:endParaRPr/>
          </a:p>
        </p:txBody>
      </p:sp>
      <p:sp>
        <p:nvSpPr>
          <p:cNvPr id="41" name=""/>
          <p:cNvSpPr/>
          <p:nvPr/>
        </p:nvSpPr>
        <p:spPr>
          <a:xfrm>
            <a:off x="4508500" y="1676400"/>
            <a:ext cx="3162300" cy="149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本方案“固定底板 + 后向套筒”与目标专利“底部件下移”在工作原理上有本质区别，不构成等同替换。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依据：PPT 第 9 页 D1–D5 删除点。</a:t>
            </a:r>
            <a:endParaRPr/>
          </a:p>
        </p:txBody>
      </p:sp>
      <p:sp>
        <p:nvSpPr>
          <p:cNvPr id="42" name=""/>
          <p:cNvSpPr/>
          <p:nvPr/>
        </p:nvSpPr>
        <p:spPr>
          <a:xfrm>
            <a:off x="8280400" y="1676400"/>
            <a:ext cx="3162300" cy="14986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在 CAD、FMEA、试验报告中建立完整技术效果证据链：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底板位置不随状态改变（图纸标注）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后轮净空恒定（净空校核表）</a:t>
            </a:r>
            <a:endParaRPr/>
          </a:p>
          <a:p>
            <a:pPr/>
            <a:r>
              <a:rPr lang="zh-CN" sz="1100">
                <a:solidFill>
                  <a:srgbClr val="44546A"/>
                </a:solidFill>
                <a:latin typeface="Noto Sans SC Light"/>
                <a:ea typeface="Noto Sans SC Light"/>
              </a:rPr>
              <a:t>载荷路径不经运动副（载荷路径图）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99732" y="1822370"/>
            <a:ext cx="5879147" cy="3415030"/>
          </a:xfrm>
        </p:spPr>
        <p:txBody>
          <a:bodyPr/>
          <a:lstStyle/>
          <a:p>
            <a:pPr/>
            <a:r>
              <a:rPr lang="en-US"/>
              <a:t>02</a:t>
            </a:r>
            <a:endParaRPr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规避架构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 dirty="0"/>
              <a:t>规避的关键是规避必要特征，并建立不同工作原理</a:t>
            </a:r>
            <a:endParaRPr/>
          </a:p>
          <a:p>
            <a:pPr/>
            <a:endParaRPr lang="zh-CN" altLang="en-US" dirty="0"/>
          </a:p>
        </p:txBody>
      </p:sp>
      <p:sp>
        <p:nvSpPr>
          <p:cNvPr id="48" name="矩形 322"/>
          <p:cNvSpPr/>
          <p:nvPr/>
        </p:nvSpPr>
        <p:spPr>
          <a:xfrm>
            <a:off x="533400" y="1085850"/>
            <a:ext cx="3143250" cy="476250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49" name="文本框 2" descr="{&quot;isTemplate&quot;:true,&quot;type&quot;:&quot;text&quot;}"/>
          <p:cNvSpPr txBox="1"/>
          <p:nvPr/>
        </p:nvSpPr>
        <p:spPr>
          <a:xfrm>
            <a:off x="800100" y="1971675"/>
            <a:ext cx="26098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 dirty="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优先</a:t>
            </a:r>
            <a:r>
              <a:rPr lang="zh-CN" altLang="en-US" sz="2100" dirty="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规避</a:t>
            </a:r>
            <a:r>
              <a:rPr lang="zh-CN" sz="2100" dirty="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点</a:t>
            </a:r>
            <a:endParaRPr/>
          </a:p>
        </p:txBody>
      </p:sp>
      <p:sp>
        <p:nvSpPr>
          <p:cNvPr id="50" name="文本框 3" descr="{&quot;isTemplate&quot;:true,&quot;type&quot;:&quot;text&quot;}"/>
          <p:cNvSpPr txBox="1"/>
          <p:nvPr/>
        </p:nvSpPr>
        <p:spPr>
          <a:xfrm>
            <a:off x="800100" y="2505075"/>
            <a:ext cx="260985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650" dirty="0">
                <a:solidFill>
                  <a:srgbClr val="E7E6E6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不是“增加一个附件”，而是让</a:t>
            </a:r>
            <a:r>
              <a:rPr lang="en-US" sz="1650" dirty="0">
                <a:solidFill>
                  <a:srgbClr val="E7E6E6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C1–C7</a:t>
            </a:r>
            <a:r>
              <a:rPr lang="zh-CN" sz="1650" dirty="0">
                <a:solidFill>
                  <a:srgbClr val="E7E6E6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至少有一项不再成立。</a:t>
            </a:r>
            <a:endParaRPr/>
          </a:p>
        </p:txBody>
      </p:sp>
      <p:sp>
        <p:nvSpPr>
          <p:cNvPr id="51" name="文本框 4" descr="{&quot;isTemplate&quot;:true,&quot;type&quot;:&quot;text&quot;}"/>
          <p:cNvSpPr txBox="1"/>
          <p:nvPr/>
        </p:nvSpPr>
        <p:spPr>
          <a:xfrm>
            <a:off x="800100" y="3943350"/>
            <a:ext cx="2609850" cy="1028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500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最强证据：</a:t>
            </a:r>
            <a:endParaRPr/>
          </a:p>
          <a:p>
            <a:pPr>
              <a:lnSpc>
                <a:spcPct val="150000"/>
              </a:lnSpc>
            </a:pPr>
            <a:r>
              <a:rPr lang="zh-CN" sz="1500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所有状态下，固定底板到后轮动态包络的净空不变。</a:t>
            </a:r>
            <a:endParaRPr/>
          </a:p>
        </p:txBody>
      </p:sp>
      <p:sp>
        <p:nvSpPr>
          <p:cNvPr id="52" name="矩形 326"/>
          <p:cNvSpPr/>
          <p:nvPr/>
        </p:nvSpPr>
        <p:spPr>
          <a:xfrm>
            <a:off x="4076700" y="1181100"/>
            <a:ext cx="914400" cy="819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53" name="文本框 5" descr="{&quot;isTemplate&quot;:true,&quot;type&quot;:&quot;text&quot;}"/>
          <p:cNvSpPr txBox="1"/>
          <p:nvPr/>
        </p:nvSpPr>
        <p:spPr>
          <a:xfrm>
            <a:off x="4371975" y="14382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D1</a:t>
            </a:r>
            <a:endParaRPr/>
          </a:p>
        </p:txBody>
      </p:sp>
      <p:sp>
        <p:nvSpPr>
          <p:cNvPr id="54" name="矩形 328"/>
          <p:cNvSpPr/>
          <p:nvPr/>
        </p:nvSpPr>
        <p:spPr>
          <a:xfrm>
            <a:off x="4991100" y="1181100"/>
            <a:ext cx="2476500" cy="81915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55" name="文本框 6" descr="{&quot;isTemplate&quot;:true,&quot;type&quot;:&quot;text&quot;}"/>
          <p:cNvSpPr txBox="1"/>
          <p:nvPr/>
        </p:nvSpPr>
        <p:spPr>
          <a:xfrm>
            <a:off x="5162550" y="1457325"/>
            <a:ext cx="21336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不移动底部件</a:t>
            </a:r>
            <a:endParaRPr/>
          </a:p>
        </p:txBody>
      </p:sp>
      <p:sp>
        <p:nvSpPr>
          <p:cNvPr id="56" name="矩形 330"/>
          <p:cNvSpPr/>
          <p:nvPr/>
        </p:nvSpPr>
        <p:spPr>
          <a:xfrm>
            <a:off x="7467600" y="1181100"/>
            <a:ext cx="4000500" cy="8191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57" name="文本框 7" descr="{&quot;isTemplate&quot;:true,&quot;type&quot;:&quot;text&quot;}"/>
          <p:cNvSpPr txBox="1"/>
          <p:nvPr/>
        </p:nvSpPr>
        <p:spPr>
          <a:xfrm>
            <a:off x="7639050" y="1485900"/>
            <a:ext cx="3657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固定承载底板；优先级最高</a:t>
            </a:r>
            <a:endParaRPr/>
          </a:p>
        </p:txBody>
      </p:sp>
      <p:sp>
        <p:nvSpPr>
          <p:cNvPr id="58" name="矩形 8"/>
          <p:cNvSpPr/>
          <p:nvPr/>
        </p:nvSpPr>
        <p:spPr>
          <a:xfrm>
            <a:off x="4076700" y="2095500"/>
            <a:ext cx="914400" cy="819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59" name="文本框 9" descr="{&quot;isTemplate&quot;:true,&quot;type&quot;:&quot;text&quot;}"/>
          <p:cNvSpPr txBox="1"/>
          <p:nvPr/>
        </p:nvSpPr>
        <p:spPr>
          <a:xfrm>
            <a:off x="4371975" y="23526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D2</a:t>
            </a:r>
            <a:endParaRPr/>
          </a:p>
        </p:txBody>
      </p:sp>
      <p:sp>
        <p:nvSpPr>
          <p:cNvPr id="60" name="矩形 10"/>
          <p:cNvSpPr/>
          <p:nvPr/>
        </p:nvSpPr>
        <p:spPr>
          <a:xfrm>
            <a:off x="4991100" y="2095500"/>
            <a:ext cx="2933700" cy="819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61" name="文本框 11" descr="{&quot;isTemplate&quot;:true,&quot;type&quot;:&quot;text&quot;}"/>
          <p:cNvSpPr txBox="1"/>
          <p:nvPr/>
        </p:nvSpPr>
        <p:spPr>
          <a:xfrm>
            <a:off x="5162550" y="2371725"/>
            <a:ext cx="25908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不形成下部位置</a:t>
            </a:r>
            <a:endParaRPr/>
          </a:p>
        </p:txBody>
      </p:sp>
      <p:sp>
        <p:nvSpPr>
          <p:cNvPr id="62" name="矩形 12"/>
          <p:cNvSpPr/>
          <p:nvPr/>
        </p:nvSpPr>
        <p:spPr>
          <a:xfrm>
            <a:off x="7924800" y="2095500"/>
            <a:ext cx="3543300" cy="8191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63" name="文本框 13" descr="{&quot;isTemplate&quot;:true,&quot;type&quot;:&quot;text&quot;}"/>
          <p:cNvSpPr txBox="1"/>
          <p:nvPr/>
        </p:nvSpPr>
        <p:spPr>
          <a:xfrm>
            <a:off x="8096250" y="2400300"/>
            <a:ext cx="32004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扩容沿后向、侧向或向上</a:t>
            </a:r>
            <a:endParaRPr/>
          </a:p>
        </p:txBody>
      </p:sp>
      <p:sp>
        <p:nvSpPr>
          <p:cNvPr id="64" name="矩形 14"/>
          <p:cNvSpPr/>
          <p:nvPr/>
        </p:nvSpPr>
        <p:spPr>
          <a:xfrm>
            <a:off x="4076700" y="3009900"/>
            <a:ext cx="914400" cy="819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65" name="文本框 15" descr="{&quot;isTemplate&quot;:true,&quot;type&quot;:&quot;text&quot;}"/>
          <p:cNvSpPr txBox="1"/>
          <p:nvPr/>
        </p:nvSpPr>
        <p:spPr>
          <a:xfrm>
            <a:off x="4371975" y="32670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D3</a:t>
            </a:r>
            <a:endParaRPr/>
          </a:p>
        </p:txBody>
      </p:sp>
      <p:sp>
        <p:nvSpPr>
          <p:cNvPr id="66" name="矩形 16"/>
          <p:cNvSpPr/>
          <p:nvPr/>
        </p:nvSpPr>
        <p:spPr>
          <a:xfrm>
            <a:off x="4991100" y="3009900"/>
            <a:ext cx="3390900" cy="819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67" name="文本框 17" descr="{&quot;isTemplate&quot;:true,&quot;type&quot;:&quot;text&quot;}"/>
          <p:cNvSpPr txBox="1"/>
          <p:nvPr/>
        </p:nvSpPr>
        <p:spPr>
          <a:xfrm>
            <a:off x="5162550" y="3286125"/>
            <a:ext cx="30480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不在同一座下箱扩容</a:t>
            </a:r>
            <a:endParaRPr/>
          </a:p>
        </p:txBody>
      </p:sp>
      <p:sp>
        <p:nvSpPr>
          <p:cNvPr id="68" name="矩形 18"/>
          <p:cNvSpPr/>
          <p:nvPr/>
        </p:nvSpPr>
        <p:spPr>
          <a:xfrm>
            <a:off x="8382000" y="3009900"/>
            <a:ext cx="3086100" cy="8191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69" name="文本框 19" descr="{&quot;isTemplate&quot;:true,&quot;type&quot;:&quot;text&quot;}"/>
          <p:cNvSpPr txBox="1"/>
          <p:nvPr/>
        </p:nvSpPr>
        <p:spPr>
          <a:xfrm>
            <a:off x="8553450" y="3314700"/>
            <a:ext cx="27432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改为座垫上方或车外位置</a:t>
            </a:r>
            <a:endParaRPr/>
          </a:p>
        </p:txBody>
      </p:sp>
      <p:sp>
        <p:nvSpPr>
          <p:cNvPr id="70" name="矩形 20"/>
          <p:cNvSpPr/>
          <p:nvPr/>
        </p:nvSpPr>
        <p:spPr>
          <a:xfrm>
            <a:off x="4076700" y="3924300"/>
            <a:ext cx="914400" cy="819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71" name="文本框 21" descr="{&quot;isTemplate&quot;:true,&quot;type&quot;:&quot;text&quot;}"/>
          <p:cNvSpPr txBox="1"/>
          <p:nvPr/>
        </p:nvSpPr>
        <p:spPr>
          <a:xfrm>
            <a:off x="4371975" y="41814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D4</a:t>
            </a:r>
            <a:endParaRPr/>
          </a:p>
        </p:txBody>
      </p:sp>
      <p:sp>
        <p:nvSpPr>
          <p:cNvPr id="72" name="矩形 22"/>
          <p:cNvSpPr/>
          <p:nvPr/>
        </p:nvSpPr>
        <p:spPr>
          <a:xfrm>
            <a:off x="4991100" y="3924300"/>
            <a:ext cx="3848100" cy="819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73" name="文本框 23" descr="{&quot;isTemplate&quot;:true,&quot;type&quot;:&quot;text&quot;}"/>
          <p:cNvSpPr txBox="1"/>
          <p:nvPr/>
        </p:nvSpPr>
        <p:spPr>
          <a:xfrm>
            <a:off x="5162550" y="4200525"/>
            <a:ext cx="35052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不是一个箱的两种容积</a:t>
            </a:r>
            <a:endParaRPr/>
          </a:p>
        </p:txBody>
      </p:sp>
      <p:sp>
        <p:nvSpPr>
          <p:cNvPr id="74" name="矩形 24"/>
          <p:cNvSpPr/>
          <p:nvPr/>
        </p:nvSpPr>
        <p:spPr>
          <a:xfrm>
            <a:off x="8839200" y="3924300"/>
            <a:ext cx="2628900" cy="8191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75" name="文本框 25" descr="{&quot;isTemplate&quot;:true,&quot;type&quot;:&quot;text&quot;}"/>
          <p:cNvSpPr txBox="1"/>
          <p:nvPr/>
        </p:nvSpPr>
        <p:spPr>
          <a:xfrm>
            <a:off x="9010650" y="4229100"/>
            <a:ext cx="2286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采用两个独立容器</a:t>
            </a:r>
            <a:endParaRPr/>
          </a:p>
        </p:txBody>
      </p:sp>
      <p:sp>
        <p:nvSpPr>
          <p:cNvPr id="76" name="矩形 26"/>
          <p:cNvSpPr/>
          <p:nvPr/>
        </p:nvSpPr>
        <p:spPr>
          <a:xfrm>
            <a:off x="4076700" y="4838700"/>
            <a:ext cx="914400" cy="819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77" name="文本框 27" descr="{&quot;isTemplate&quot;:true,&quot;type&quot;:&quot;text&quot;}"/>
          <p:cNvSpPr txBox="1"/>
          <p:nvPr/>
        </p:nvSpPr>
        <p:spPr>
          <a:xfrm>
            <a:off x="4371975" y="5095875"/>
            <a:ext cx="3238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D5</a:t>
            </a:r>
            <a:endParaRPr/>
          </a:p>
        </p:txBody>
      </p:sp>
      <p:sp>
        <p:nvSpPr>
          <p:cNvPr id="78" name="矩形 28"/>
          <p:cNvSpPr/>
          <p:nvPr/>
        </p:nvSpPr>
        <p:spPr>
          <a:xfrm>
            <a:off x="4991100" y="4838700"/>
            <a:ext cx="4305300" cy="8191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79" name="文本框 29" descr="{&quot;isTemplate&quot;:true,&quot;type&quot;:&quot;text&quot;}"/>
          <p:cNvSpPr txBox="1"/>
          <p:nvPr/>
        </p:nvSpPr>
        <p:spPr>
          <a:xfrm>
            <a:off x="5162550" y="5114925"/>
            <a:ext cx="39624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不在车上调节底件</a:t>
            </a:r>
            <a:endParaRPr/>
          </a:p>
        </p:txBody>
      </p:sp>
      <p:sp>
        <p:nvSpPr>
          <p:cNvPr id="80" name="矩形 30"/>
          <p:cNvSpPr/>
          <p:nvPr/>
        </p:nvSpPr>
        <p:spPr>
          <a:xfrm>
            <a:off x="9296400" y="4838700"/>
            <a:ext cx="2171700" cy="81915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81" name="文本框 31" descr="{&quot;isTemplate&quot;:true,&quot;type&quot;:&quot;text&quot;}"/>
          <p:cNvSpPr txBox="1"/>
          <p:nvPr/>
        </p:nvSpPr>
        <p:spPr>
          <a:xfrm>
            <a:off x="9467850" y="5038725"/>
            <a:ext cx="1828800" cy="419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更换完整模块而非在位运动</a:t>
            </a:r>
            <a:endParaRPr/>
          </a:p>
        </p:txBody>
      </p:sp>
      <p:sp>
        <p:nvSpPr>
          <p:cNvPr id="82" name="文本框 32" descr="{&quot;isTemplate&quot;:true,&quot;type&quot;:&quot;text&quot;}"/>
          <p:cNvSpPr txBox="1"/>
          <p:nvPr/>
        </p:nvSpPr>
        <p:spPr>
          <a:xfrm>
            <a:off x="533400" y="5867400"/>
            <a:ext cx="4867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方法：逐项删除独立权利要求必要特征，并保留</a:t>
            </a:r>
            <a:r>
              <a:rPr lang="en-US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CAD/FMEA/</a:t>
            </a: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试验中的技术效果证据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方案优先级：固定底板后向扩展最均衡</a:t>
            </a:r>
            <a:endParaRPr/>
          </a:p>
          <a:p>
            <a:pPr/>
            <a:endParaRPr lang="zh-CN" altLang="en-US"/>
          </a:p>
        </p:txBody>
      </p:sp>
      <p:sp>
        <p:nvSpPr>
          <p:cNvPr id="85" name="任意多边形 33"/>
          <p:cNvSpPr/>
          <p:nvPr/>
        </p:nvSpPr>
        <p:spPr>
          <a:xfrm>
            <a:off x="8953500" y="1076325"/>
            <a:ext cx="2571750" cy="1647825"/>
          </a:xfrm>
          <a:custGeom>
            <a:avLst/>
            <a:gdLst/>
            <a:ahLst/>
            <a:cxnLst/>
            <a:rect l="0" t="0" r="0" b="0"/>
            <a:pathLst>
              <a:path w="270" h="173">
                <a:moveTo>
                  <a:pt x="0" y="0"/>
                </a:moveTo>
                <a:lnTo>
                  <a:pt x="270" y="0"/>
                </a:lnTo>
                <a:lnTo>
                  <a:pt x="270" y="5"/>
                </a:lnTo>
                <a:lnTo>
                  <a:pt x="0" y="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86" name="文本框 34" descr="{&quot;isTemplate&quot;:true,&quot;type&quot;:&quot;text&quot;}"/>
          <p:cNvSpPr txBox="1"/>
          <p:nvPr/>
        </p:nvSpPr>
        <p:spPr>
          <a:xfrm>
            <a:off x="8953500" y="1257300"/>
            <a:ext cx="257175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1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A </a:t>
            </a:r>
            <a:r>
              <a:rPr lang="zh-CN" sz="21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方案</a:t>
            </a:r>
            <a:endParaRPr/>
          </a:p>
        </p:txBody>
      </p:sp>
      <p:sp>
        <p:nvSpPr>
          <p:cNvPr id="87" name="文本框 35" descr="{&quot;isTemplate&quot;:true,&quot;type&quot;:&quot;text&quot;}"/>
          <p:cNvSpPr txBox="1"/>
          <p:nvPr/>
        </p:nvSpPr>
        <p:spPr>
          <a:xfrm>
            <a:off x="8953500" y="1676400"/>
            <a:ext cx="2571750" cy="1000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500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固定底板承担载荷；</a:t>
            </a:r>
            <a:r>
              <a:rPr lang="en-US" sz="1500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U</a:t>
            </a:r>
            <a:r>
              <a:rPr lang="zh-CN" sz="1500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形后舱沿</a:t>
            </a:r>
            <a:r>
              <a:rPr lang="en-US" sz="1500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X</a:t>
            </a:r>
            <a:r>
              <a:rPr lang="zh-CN" sz="1500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向伸缩。规避逻辑清楚，用户操作与密封也可控。</a:t>
            </a:r>
            <a:endParaRPr/>
          </a:p>
        </p:txBody>
      </p:sp>
      <p:sp>
        <p:nvSpPr>
          <p:cNvPr id="88" name="矩形 36"/>
          <p:cNvSpPr/>
          <p:nvPr/>
        </p:nvSpPr>
        <p:spPr>
          <a:xfrm>
            <a:off x="8953500" y="4133850"/>
            <a:ext cx="2571750" cy="151447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89" name="文本框 37" descr="{&quot;isTemplate&quot;:true,&quot;type&quot;:&quot;text&quot;}"/>
          <p:cNvSpPr txBox="1"/>
          <p:nvPr/>
        </p:nvSpPr>
        <p:spPr>
          <a:xfrm>
            <a:off x="9124950" y="4305300"/>
            <a:ext cx="22288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避免投入</a:t>
            </a:r>
            <a:endParaRPr/>
          </a:p>
        </p:txBody>
      </p:sp>
      <p:sp>
        <p:nvSpPr>
          <p:cNvPr id="90" name="文本框 38" descr="{&quot;isTemplate&quot;:true,&quot;type&quot;:&quot;text&quot;}"/>
          <p:cNvSpPr txBox="1"/>
          <p:nvPr/>
        </p:nvSpPr>
        <p:spPr>
          <a:xfrm>
            <a:off x="9124950" y="4610100"/>
            <a:ext cx="2228850" cy="866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zh-CN" sz="1350">
                <a:solidFill>
                  <a:srgbClr val="E7E6E6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柔性下沉袋与剪叉底盆仍围绕“下部边界下移增容”，不宜作为规避主线。</a:t>
            </a:r>
            <a:endParaRPr/>
          </a:p>
        </p:txBody>
      </p:sp>
      <p:sp>
        <p:nvSpPr>
          <p:cNvPr id="91" name="文本框 39" descr="{&quot;isTemplate&quot;:true,&quot;type&quot;:&quot;text&quot;}"/>
          <p:cNvSpPr txBox="1"/>
          <p:nvPr/>
        </p:nvSpPr>
        <p:spPr>
          <a:xfrm>
            <a:off x="476250" y="5934075"/>
            <a:ext cx="426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Inter Medium" panose="02000503000000020004" pitchFamily="2" charset="0"/>
                <a:ea typeface="Noto Sans SC Light" panose="020B0200000000000000" charset="-122"/>
              </a:rPr>
              <a:t>评价基于本报告的技术架构预筛；仍需检索各替代架构的其他第三方专利</a:t>
            </a:r>
            <a:endParaRPr/>
          </a:p>
        </p:txBody>
      </p:sp>
      <p:sp>
        <p:nvSpPr>
          <p:cNvPr id="92" name="任意多边形 41"/>
          <p:cNvSpPr/>
          <p:nvPr/>
        </p:nvSpPr>
        <p:spPr>
          <a:xfrm>
            <a:off x="895350" y="1114425"/>
            <a:ext cx="7810500" cy="4572000"/>
          </a:xfrm>
          <a:custGeom>
            <a:avLst/>
            <a:gdLst/>
            <a:ahLst/>
            <a:cxnLst/>
            <a:rect l="0" t="0" r="0" b="0"/>
            <a:pathLst>
              <a:path w="820" h="480">
                <a:moveTo>
                  <a:pt x="0" y="0"/>
                </a:moveTo>
                <a:lnTo>
                  <a:pt x="3" y="0"/>
                </a:lnTo>
                <a:lnTo>
                  <a:pt x="3" y="477"/>
                </a:lnTo>
                <a:lnTo>
                  <a:pt x="0" y="480"/>
                </a:lnTo>
                <a:close/>
              </a:path>
            </a:pathLst>
          </a:custGeom>
          <a:solidFill>
            <a:srgbClr val="061F32"/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3" name="任意多边形 42"/>
          <p:cNvSpPr/>
          <p:nvPr/>
        </p:nvSpPr>
        <p:spPr>
          <a:xfrm>
            <a:off x="895350" y="1114425"/>
            <a:ext cx="7810500" cy="4572000"/>
          </a:xfrm>
          <a:custGeom>
            <a:avLst/>
            <a:gdLst/>
            <a:ahLst/>
            <a:cxnLst/>
            <a:rect l="0" t="0" r="0" b="0"/>
            <a:pathLst>
              <a:path w="820" h="480">
                <a:moveTo>
                  <a:pt x="3" y="477"/>
                </a:moveTo>
                <a:lnTo>
                  <a:pt x="820" y="477"/>
                </a:lnTo>
                <a:lnTo>
                  <a:pt x="820" y="480"/>
                </a:lnTo>
                <a:lnTo>
                  <a:pt x="0" y="480"/>
                </a:lnTo>
                <a:close/>
              </a:path>
            </a:pathLst>
          </a:custGeom>
          <a:solidFill>
            <a:srgbClr val="061F32"/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4" name="矩形 43"/>
          <p:cNvSpPr/>
          <p:nvPr/>
        </p:nvSpPr>
        <p:spPr>
          <a:xfrm>
            <a:off x="4991100" y="1114425"/>
            <a:ext cx="3714750" cy="20478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5" name="矩形 44"/>
          <p:cNvSpPr/>
          <p:nvPr/>
        </p:nvSpPr>
        <p:spPr>
          <a:xfrm>
            <a:off x="4829175" y="1114425"/>
            <a:ext cx="9525" cy="4572000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6" name="矩形 45"/>
          <p:cNvSpPr/>
          <p:nvPr/>
        </p:nvSpPr>
        <p:spPr>
          <a:xfrm>
            <a:off x="923925" y="3400425"/>
            <a:ext cx="7753350" cy="9525"/>
          </a:xfrm>
          <a:prstGeom prst="rect">
            <a:avLst/>
          </a:prstGeom>
          <a:solidFill>
            <a:srgbClr val="E7E6E6"/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7" name="圆角矩形 46"/>
          <p:cNvSpPr/>
          <p:nvPr/>
        </p:nvSpPr>
        <p:spPr>
          <a:xfrm>
            <a:off x="6877050" y="1885950"/>
            <a:ext cx="323850" cy="32385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98" name="文本框 47" descr="{&quot;isTemplate&quot;:true,&quot;type&quot;:&quot;text&quot;}"/>
          <p:cNvSpPr txBox="1"/>
          <p:nvPr/>
        </p:nvSpPr>
        <p:spPr>
          <a:xfrm>
            <a:off x="7286625" y="1952625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A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后向套筒</a:t>
            </a:r>
            <a:endParaRPr/>
          </a:p>
        </p:txBody>
      </p:sp>
      <p:sp>
        <p:nvSpPr>
          <p:cNvPr id="99" name="圆角矩形 48"/>
          <p:cNvSpPr/>
          <p:nvPr/>
        </p:nvSpPr>
        <p:spPr>
          <a:xfrm>
            <a:off x="6496050" y="2552700"/>
            <a:ext cx="266700" cy="266700"/>
          </a:xfrm>
          <a:prstGeom prst="roundRect">
            <a:avLst>
              <a:gd name="adj" fmla="val 50000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100" name="文本框 49" descr="{&quot;isTemplate&quot;:true,&quot;type&quot;:&quot;text&quot;}"/>
          <p:cNvSpPr txBox="1"/>
          <p:nvPr/>
        </p:nvSpPr>
        <p:spPr>
          <a:xfrm>
            <a:off x="6848475" y="2590800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C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上盖抬升</a:t>
            </a:r>
            <a:endParaRPr/>
          </a:p>
        </p:txBody>
      </p:sp>
      <p:sp>
        <p:nvSpPr>
          <p:cNvPr id="101" name="圆角矩形 50"/>
          <p:cNvSpPr/>
          <p:nvPr/>
        </p:nvSpPr>
        <p:spPr>
          <a:xfrm>
            <a:off x="6734175" y="3124200"/>
            <a:ext cx="266700" cy="266700"/>
          </a:xfrm>
          <a:prstGeom prst="roundRect">
            <a:avLst>
              <a:gd name="adj" fmla="val 50000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102" name="文本框 51" descr="{&quot;isTemplate&quot;:true,&quot;type&quot;:&quot;text&quot;}"/>
          <p:cNvSpPr txBox="1"/>
          <p:nvPr/>
        </p:nvSpPr>
        <p:spPr>
          <a:xfrm>
            <a:off x="7086600" y="3162300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D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独立副箱</a:t>
            </a:r>
            <a:endParaRPr/>
          </a:p>
        </p:txBody>
      </p:sp>
      <p:sp>
        <p:nvSpPr>
          <p:cNvPr id="103" name="圆角矩形 52"/>
          <p:cNvSpPr/>
          <p:nvPr/>
        </p:nvSpPr>
        <p:spPr>
          <a:xfrm>
            <a:off x="5876925" y="3800475"/>
            <a:ext cx="247650" cy="24765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104" name="文本框 53" descr="{&quot;isTemplate&quot;:true,&quot;type&quot;:&quot;text&quot;}"/>
          <p:cNvSpPr txBox="1"/>
          <p:nvPr/>
        </p:nvSpPr>
        <p:spPr>
          <a:xfrm>
            <a:off x="6210300" y="3829050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B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侧向翼舱</a:t>
            </a:r>
            <a:endParaRPr/>
          </a:p>
        </p:txBody>
      </p:sp>
      <p:sp>
        <p:nvSpPr>
          <p:cNvPr id="105" name="圆角矩形 54"/>
          <p:cNvSpPr/>
          <p:nvPr/>
        </p:nvSpPr>
        <p:spPr>
          <a:xfrm>
            <a:off x="4829175" y="4333875"/>
            <a:ext cx="238125" cy="238125"/>
          </a:xfrm>
          <a:prstGeom prst="roundRect">
            <a:avLst>
              <a:gd name="adj" fmla="val 50000"/>
            </a:avLst>
          </a:prstGeom>
          <a:solidFill>
            <a:srgbClr val="FF0000"/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106" name="文本框 55" descr="{&quot;isTemplate&quot;:true,&quot;type&quot;:&quot;text&quot;}"/>
          <p:cNvSpPr txBox="1"/>
          <p:nvPr/>
        </p:nvSpPr>
        <p:spPr>
          <a:xfrm>
            <a:off x="5153025" y="4352925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E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替换模块</a:t>
            </a:r>
            <a:endParaRPr/>
          </a:p>
        </p:txBody>
      </p:sp>
      <p:sp>
        <p:nvSpPr>
          <p:cNvPr id="107" name="圆角矩形 56"/>
          <p:cNvSpPr/>
          <p:nvPr/>
        </p:nvSpPr>
        <p:spPr>
          <a:xfrm>
            <a:off x="2209800" y="4905375"/>
            <a:ext cx="323850" cy="323850"/>
          </a:xfrm>
          <a:prstGeom prst="roundRect">
            <a:avLst>
              <a:gd name="adj" fmla="val 50000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/>
          <a:lstStyle/>
          <a:p>
            <a:pPr/>
            <a:endParaRPr>
              <a:latin typeface="Inter Medium" panose="02000503000000020004" pitchFamily="2" charset="0"/>
              <a:ea typeface="Noto Sans SC Light" panose="020B0200000000000000" charset="-122"/>
              <a:cs typeface="Inter Medium" panose="02000503000000020004" pitchFamily="2" charset="0"/>
            </a:endParaRPr>
          </a:p>
        </p:txBody>
      </p:sp>
      <p:sp>
        <p:nvSpPr>
          <p:cNvPr id="108" name="文本框 57" descr="{&quot;isTemplate&quot;:true,&quot;type&quot;:&quot;text&quot;}"/>
          <p:cNvSpPr txBox="1"/>
          <p:nvPr/>
        </p:nvSpPr>
        <p:spPr>
          <a:xfrm>
            <a:off x="2619375" y="4972050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G/H </a:t>
            </a: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下沉路线</a:t>
            </a:r>
            <a:endParaRPr/>
          </a:p>
        </p:txBody>
      </p:sp>
      <p:sp>
        <p:nvSpPr>
          <p:cNvPr id="109" name="文本框 58" descr="{&quot;isTemplate&quot;:true,&quot;type&quot;:&quot;text&quot;}"/>
          <p:cNvSpPr txBox="1"/>
          <p:nvPr/>
        </p:nvSpPr>
        <p:spPr>
          <a:xfrm>
            <a:off x="3781425" y="5372100"/>
            <a:ext cx="11811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44546A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专利规避强度</a:t>
            </a:r>
            <a:r>
              <a:rPr lang="en-US" sz="1275">
                <a:solidFill>
                  <a:srgbClr val="44546A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 →</a:t>
            </a:r>
            <a:endParaRPr/>
          </a:p>
        </p:txBody>
      </p:sp>
      <p:sp>
        <p:nvSpPr>
          <p:cNvPr id="110" name="文本框 59" descr="{&quot;isTemplate&quot;:true,&quot;type&quot;:&quot;text&quot;}"/>
          <p:cNvSpPr txBox="1"/>
          <p:nvPr/>
        </p:nvSpPr>
        <p:spPr>
          <a:xfrm>
            <a:off x="1038225" y="1209675"/>
            <a:ext cx="9429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工程实用性</a:t>
            </a:r>
            <a:r>
              <a:rPr lang="en-US" sz="1275">
                <a:solidFill>
                  <a:srgbClr val="44546A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 xml:space="preserve"> ↑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推荐架构保持后轮净空恒定，容积沿车辆纵向增加</a:t>
            </a:r>
            <a:endParaRPr/>
          </a:p>
          <a:p>
            <a:pPr/>
            <a:endParaRPr lang="zh-CN" altLang="en-US"/>
          </a:p>
        </p:txBody>
      </p:sp>
      <p:pic>
        <p:nvPicPr>
          <p:cNvPr id="113" name="图片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>
            <a:off x="723900" y="1276350"/>
            <a:ext cx="6553200" cy="4095750"/>
          </a:xfrm>
          <a:prstGeom prst="rect">
            <a:avLst/>
          </a:prstGeom>
        </p:spPr>
      </p:pic>
      <p:sp>
        <p:nvSpPr>
          <p:cNvPr id="114" name="文本框 3" descr="{&quot;isTemplate&quot;:true,&quot;type&quot;:&quot;text&quot;}"/>
          <p:cNvSpPr txBox="1"/>
          <p:nvPr/>
        </p:nvSpPr>
        <p:spPr>
          <a:xfrm>
            <a:off x="7972425" y="1428750"/>
            <a:ext cx="3686175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1425">
                <a:solidFill>
                  <a:srgbClr val="44546A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重物载荷始终通过固定底板传到车架，底板高度与轮胎净空不随容积变化。</a:t>
            </a:r>
            <a:endParaRPr/>
          </a:p>
        </p:txBody>
      </p:sp>
      <p:sp>
        <p:nvSpPr>
          <p:cNvPr id="115" name="任意多边形 4"/>
          <p:cNvSpPr/>
          <p:nvPr/>
        </p:nvSpPr>
        <p:spPr>
          <a:xfrm>
            <a:off x="7753350" y="2847975"/>
            <a:ext cx="3952875" cy="962025"/>
          </a:xfrm>
          <a:custGeom>
            <a:avLst/>
            <a:gdLst/>
            <a:ahLst/>
            <a:cxnLst/>
            <a:rect l="0" t="0" r="0" b="0"/>
            <a:pathLst>
              <a:path w="415" h="101">
                <a:moveTo>
                  <a:pt x="0" y="0"/>
                </a:moveTo>
                <a:lnTo>
                  <a:pt x="5" y="0"/>
                </a:lnTo>
                <a:lnTo>
                  <a:pt x="5" y="101"/>
                </a:lnTo>
                <a:lnTo>
                  <a:pt x="0" y="10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16" name="文本框 5" descr="{&quot;isTemplate&quot;:true,&quot;type&quot;:&quot;text&quot;}"/>
          <p:cNvSpPr txBox="1"/>
          <p:nvPr/>
        </p:nvSpPr>
        <p:spPr>
          <a:xfrm>
            <a:off x="7972425" y="2847975"/>
            <a:ext cx="368617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U</a:t>
            </a:r>
            <a:r>
              <a:rPr lang="zh-CN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形后舱</a:t>
            </a:r>
            <a:r>
              <a:rPr lang="en-US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X</a:t>
            </a:r>
            <a:r>
              <a:rPr lang="zh-CN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向移动</a:t>
            </a:r>
            <a:endParaRPr/>
          </a:p>
        </p:txBody>
      </p:sp>
      <p:sp>
        <p:nvSpPr>
          <p:cNvPr id="117" name="文本框 6" descr="{&quot;isTemplate&quot;:true,&quot;type&quot;:&quot;text&quot;}"/>
          <p:cNvSpPr txBox="1"/>
          <p:nvPr/>
        </p:nvSpPr>
        <p:spPr>
          <a:xfrm>
            <a:off x="7972425" y="3190875"/>
            <a:ext cx="3686175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后壁和短侧壁整体向后伸出；扩容方向与目标专利的下移路径不同。</a:t>
            </a:r>
            <a:endParaRPr/>
          </a:p>
        </p:txBody>
      </p:sp>
      <p:sp>
        <p:nvSpPr>
          <p:cNvPr id="118" name="任意多边形 7"/>
          <p:cNvSpPr/>
          <p:nvPr/>
        </p:nvSpPr>
        <p:spPr>
          <a:xfrm>
            <a:off x="7753350" y="4600575"/>
            <a:ext cx="3952875" cy="962025"/>
          </a:xfrm>
          <a:custGeom>
            <a:avLst/>
            <a:gdLst/>
            <a:ahLst/>
            <a:cxnLst/>
            <a:rect l="0" t="0" r="0" b="0"/>
            <a:pathLst>
              <a:path w="415" h="101">
                <a:moveTo>
                  <a:pt x="0" y="0"/>
                </a:moveTo>
                <a:lnTo>
                  <a:pt x="5" y="0"/>
                </a:lnTo>
                <a:lnTo>
                  <a:pt x="5" y="101"/>
                </a:lnTo>
                <a:lnTo>
                  <a:pt x="0" y="101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19" name="文本框 8" descr="{&quot;isTemplate&quot;:true,&quot;type&quot;:&quot;text&quot;}"/>
          <p:cNvSpPr txBox="1"/>
          <p:nvPr/>
        </p:nvSpPr>
        <p:spPr>
          <a:xfrm>
            <a:off x="7972425" y="4600575"/>
            <a:ext cx="368617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双导向·双锁点·双唇密封</a:t>
            </a:r>
            <a:endParaRPr/>
          </a:p>
        </p:txBody>
      </p:sp>
      <p:sp>
        <p:nvSpPr>
          <p:cNvPr id="120" name="文本框 9" descr="{&quot;isTemplate&quot;:true,&quot;type&quot;:&quot;text&quot;}"/>
          <p:cNvSpPr txBox="1"/>
          <p:nvPr/>
        </p:nvSpPr>
        <p:spPr>
          <a:xfrm>
            <a:off x="7972425" y="4943475"/>
            <a:ext cx="3686175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机械锁自保持，导轨与洁净腔隔离；电子检测只做状态确认，不承担唯一安全功能。</a:t>
            </a:r>
            <a:endParaRPr/>
          </a:p>
        </p:txBody>
      </p:sp>
      <p:sp>
        <p:nvSpPr>
          <p:cNvPr id="121" name="文本框 10" descr="{&quot;isTemplate&quot;:true,&quot;type&quot;:&quot;text&quot;}"/>
          <p:cNvSpPr txBox="1"/>
          <p:nvPr/>
        </p:nvSpPr>
        <p:spPr>
          <a:xfrm>
            <a:off x="533400" y="5867400"/>
            <a:ext cx="5238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概念建议：扩展行程</a:t>
            </a:r>
            <a:r>
              <a:rPr lang="en-US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80–140 mm</a:t>
            </a: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；详细尺寸需由目标物品包络、尾架弯矩和外廓法规确定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asvg="http://schemas.microsoft.com/office/drawing/2016/SVG/main" xmlns:r="http://schemas.openxmlformats.org/officeDocument/2006/relationships" xmlns:mc="http://schemas.openxmlformats.org/markup-compatibility/2006" mc:Ignorable="asvg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备选架构改变的是上边界、侧边界或容器数量</a:t>
            </a:r>
            <a:endParaRPr/>
          </a:p>
          <a:p>
            <a:pPr/>
            <a:endParaRPr lang="zh-CN" altLang="en-US"/>
          </a:p>
        </p:txBody>
      </p:sp>
      <p:sp>
        <p:nvSpPr>
          <p:cNvPr id="124" name="矩形 60"/>
          <p:cNvSpPr/>
          <p:nvPr/>
        </p:nvSpPr>
        <p:spPr>
          <a:xfrm>
            <a:off x="533400" y="1085850"/>
            <a:ext cx="5715000" cy="4762500"/>
          </a:xfrm>
          <a:prstGeom prst="rect">
            <a:avLst/>
          </a:prstGeom>
          <a:ln w="25400">
            <a:solidFill>
              <a:schemeClr val="bg2">
                <a:lumMod val="10000"/>
              </a:schemeClr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25" name="文本框 61" descr="{&quot;isTemplate&quot;:true,&quot;type&quot;:&quot;text&quot;}"/>
          <p:cNvSpPr txBox="1"/>
          <p:nvPr/>
        </p:nvSpPr>
        <p:spPr>
          <a:xfrm>
            <a:off x="762000" y="1314450"/>
            <a:ext cx="52578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C</a:t>
            </a:r>
            <a:r>
              <a:rPr lang="zh-CN" sz="22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｜座垫</a:t>
            </a:r>
            <a:r>
              <a:rPr lang="en-US" sz="22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/</a:t>
            </a:r>
            <a:r>
              <a:rPr lang="zh-CN" sz="22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上盖平行抬升</a:t>
            </a:r>
            <a:endParaRPr/>
          </a:p>
        </p:txBody>
      </p:sp>
      <p:sp>
        <p:nvSpPr>
          <p:cNvPr id="126" name="文本框 62" descr="{&quot;isTemplate&quot;:true,&quot;type&quot;:&quot;text&quot;}"/>
          <p:cNvSpPr txBox="1"/>
          <p:nvPr/>
        </p:nvSpPr>
        <p:spPr>
          <a:xfrm>
            <a:off x="762000" y="1752600"/>
            <a:ext cx="5257800" cy="7048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底板固定；四连杆抬升上边界，周向套筒形成更高腔体。字面规避强，但展开后通常不宜乘坐。</a:t>
            </a:r>
            <a:endParaRPr/>
          </a:p>
        </p:txBody>
      </p:sp>
      <p:pic>
        <p:nvPicPr>
          <p:cNvPr id="127" name="图片 6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>
            <a:off x="762000" y="3333750"/>
            <a:ext cx="5238750" cy="2286000"/>
          </a:xfrm>
          <a:prstGeom prst="rect">
            <a:avLst/>
          </a:prstGeom>
        </p:spPr>
      </p:pic>
      <p:sp>
        <p:nvSpPr>
          <p:cNvPr id="128" name="矩形 64"/>
          <p:cNvSpPr/>
          <p:nvPr/>
        </p:nvSpPr>
        <p:spPr>
          <a:xfrm>
            <a:off x="6457950" y="1085850"/>
            <a:ext cx="5200650" cy="2295525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29" name="文本框 65" descr="{&quot;isTemplate&quot;:true,&quot;type&quot;:&quot;text&quot;}"/>
          <p:cNvSpPr txBox="1"/>
          <p:nvPr/>
        </p:nvSpPr>
        <p:spPr>
          <a:xfrm>
            <a:off x="6648450" y="1276350"/>
            <a:ext cx="23812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B</a:t>
            </a:r>
            <a:r>
              <a:rPr lang="zh-CN" sz="19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｜侧向翼舱</a:t>
            </a:r>
            <a:endParaRPr/>
          </a:p>
        </p:txBody>
      </p:sp>
      <p:sp>
        <p:nvSpPr>
          <p:cNvPr id="130" name="文本框 66" descr="{&quot;isTemplate&quot;:true,&quot;type&quot;:&quot;text&quot;}"/>
          <p:cNvSpPr txBox="1"/>
          <p:nvPr/>
        </p:nvSpPr>
        <p:spPr>
          <a:xfrm>
            <a:off x="6648450" y="1657350"/>
            <a:ext cx="2381250" cy="933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固定中央底板，左右侧壁横向展开。适合停车模式，但受车宽、倾角和腿部空间限制。</a:t>
            </a:r>
            <a:endParaRPr/>
          </a:p>
        </p:txBody>
      </p:sp>
      <p:pic>
        <p:nvPicPr>
          <p:cNvPr id="131" name="图片 6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>
            <a:off x="9182100" y="1276350"/>
            <a:ext cx="2238375" cy="1714500"/>
          </a:xfrm>
          <a:prstGeom prst="rect">
            <a:avLst/>
          </a:prstGeom>
        </p:spPr>
      </p:pic>
      <p:sp>
        <p:nvSpPr>
          <p:cNvPr id="132" name="矩形 68"/>
          <p:cNvSpPr/>
          <p:nvPr/>
        </p:nvSpPr>
        <p:spPr>
          <a:xfrm>
            <a:off x="6457950" y="3552825"/>
            <a:ext cx="5200650" cy="2295525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33" name="文本框 69" descr="{&quot;isTemplate&quot;:true,&quot;type&quot;:&quot;text&quot;}"/>
          <p:cNvSpPr txBox="1"/>
          <p:nvPr/>
        </p:nvSpPr>
        <p:spPr>
          <a:xfrm>
            <a:off x="6648450" y="3743325"/>
            <a:ext cx="23812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D</a:t>
            </a:r>
            <a:r>
              <a:rPr lang="zh-CN" sz="19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｜独立可拆副箱</a:t>
            </a:r>
            <a:endParaRPr/>
          </a:p>
        </p:txBody>
      </p:sp>
      <p:sp>
        <p:nvSpPr>
          <p:cNvPr id="134" name="文本框 70" descr="{&quot;isTemplate&quot;:true,&quot;type&quot;:&quot;text&quot;}"/>
          <p:cNvSpPr txBox="1"/>
          <p:nvPr/>
        </p:nvSpPr>
        <p:spPr>
          <a:xfrm>
            <a:off x="6648450" y="4124325"/>
            <a:ext cx="2381250" cy="1238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固定坐桶不变；停车时增加独立尾架或座上副箱。规避差异最大，但用户装配便利性较弱。</a:t>
            </a:r>
            <a:endParaRPr/>
          </a:p>
        </p:txBody>
      </p:sp>
      <p:pic>
        <p:nvPicPr>
          <p:cNvPr id="135" name="图片 7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>
            <a:off x="9182100" y="3743325"/>
            <a:ext cx="2238375" cy="1714500"/>
          </a:xfrm>
          <a:prstGeom prst="rect">
            <a:avLst/>
          </a:prstGeom>
        </p:spPr>
      </p:pic>
      <p:sp>
        <p:nvSpPr>
          <p:cNvPr id="136" name="文本框 72" descr="{&quot;isTemplate&quot;:true,&quot;type&quot;:&quot;text&quot;}"/>
          <p:cNvSpPr txBox="1"/>
          <p:nvPr/>
        </p:nvSpPr>
        <p:spPr>
          <a:xfrm>
            <a:off x="533400" y="5867400"/>
            <a:ext cx="42291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共同原则：不让“朝后轮方向限定储物空间的底部边界”从上位移动到下位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99732" y="1822370"/>
            <a:ext cx="5879147" cy="3415030"/>
          </a:xfrm>
        </p:spPr>
        <p:txBody>
          <a:bodyPr/>
          <a:lstStyle/>
          <a:p>
            <a:pPr/>
            <a:r>
              <a:rPr lang="en-US"/>
              <a:t>03</a:t>
            </a:r>
            <a:endParaRPr/>
          </a:p>
        </p:txBody>
      </p:sp>
      <p:sp>
        <p:nvSpPr>
          <p:cNvPr id="139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工程落地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机械安全必须先于电子互锁成立</a:t>
            </a:r>
            <a:endParaRPr/>
          </a:p>
          <a:p>
            <a:pPr/>
            <a:endParaRPr lang="zh-CN" altLang="en-US"/>
          </a:p>
        </p:txBody>
      </p:sp>
      <p:sp>
        <p:nvSpPr>
          <p:cNvPr id="142" name="矩形 84"/>
          <p:cNvSpPr/>
          <p:nvPr/>
        </p:nvSpPr>
        <p:spPr>
          <a:xfrm>
            <a:off x="533400" y="1085850"/>
            <a:ext cx="2857500" cy="471487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143" name="文本框 85" descr="{&quot;isTemplate&quot;:true,&quot;type&quot;:&quot;text&quot;}"/>
          <p:cNvSpPr txBox="1"/>
          <p:nvPr/>
        </p:nvSpPr>
        <p:spPr>
          <a:xfrm>
            <a:off x="781050" y="2105025"/>
            <a:ext cx="23622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25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安全目标</a:t>
            </a:r>
            <a:endParaRPr/>
          </a:p>
        </p:txBody>
      </p:sp>
      <p:sp>
        <p:nvSpPr>
          <p:cNvPr id="144" name="文本框 86" descr="{&quot;isTemplate&quot;:true,&quot;type&quot;:&quot;text&quot;}"/>
          <p:cNvSpPr txBox="1"/>
          <p:nvPr/>
        </p:nvSpPr>
        <p:spPr>
          <a:xfrm>
            <a:off x="781050" y="2657475"/>
            <a:ext cx="2362200" cy="1171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650">
                <a:solidFill>
                  <a:srgbClr val="E7E6E6"/>
                </a:solidFill>
                <a:latin typeface="Noto Sans SC Light" panose="020B0200000000000000" charset="-122"/>
                <a:ea typeface="Noto Sans SC Light" panose="020B0200000000000000" charset="-122"/>
              </a:rPr>
              <a:t>任一传感器、软件或单侧锁点故障，都不能让扩展件进入车轮运动包络。</a:t>
            </a:r>
            <a:endParaRPr/>
          </a:p>
        </p:txBody>
      </p:sp>
      <p:sp>
        <p:nvSpPr>
          <p:cNvPr id="145" name="文本框 87" descr="{&quot;isTemplate&quot;:true,&quot;type&quot;:&quot;text&quot;}"/>
          <p:cNvSpPr txBox="1"/>
          <p:nvPr/>
        </p:nvSpPr>
        <p:spPr>
          <a:xfrm>
            <a:off x="781050" y="4095750"/>
            <a:ext cx="2362200" cy="685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500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电子检测：状态确认</a:t>
            </a:r>
            <a:endParaRPr/>
          </a:p>
          <a:p>
            <a:pPr>
              <a:lnSpc>
                <a:spcPct val="150000"/>
              </a:lnSpc>
            </a:pPr>
            <a:r>
              <a:rPr lang="zh-CN" sz="1500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机械结构：最终隔离</a:t>
            </a:r>
            <a:endParaRPr/>
          </a:p>
        </p:txBody>
      </p:sp>
      <p:sp>
        <p:nvSpPr>
          <p:cNvPr id="146" name="矩形 88"/>
          <p:cNvSpPr/>
          <p:nvPr/>
        </p:nvSpPr>
        <p:spPr>
          <a:xfrm>
            <a:off x="3676650" y="1409700"/>
            <a:ext cx="2095500" cy="142875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47" name="文本框 89" descr="{&quot;isTemplate&quot;:true,&quot;type&quot;:&quot;text&quot;}"/>
          <p:cNvSpPr txBox="1"/>
          <p:nvPr/>
        </p:nvSpPr>
        <p:spPr>
          <a:xfrm>
            <a:off x="3867150" y="1666875"/>
            <a:ext cx="17145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S0</a:t>
            </a:r>
            <a:endParaRPr/>
          </a:p>
        </p:txBody>
      </p:sp>
      <p:sp>
        <p:nvSpPr>
          <p:cNvPr id="148" name="文本框 90" descr="{&quot;isTemplate&quot;:true,&quot;type&quot;:&quot;text&quot;}"/>
          <p:cNvSpPr txBox="1"/>
          <p:nvPr/>
        </p:nvSpPr>
        <p:spPr>
          <a:xfrm>
            <a:off x="3867150" y="2000250"/>
            <a:ext cx="17145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收拢锁止</a:t>
            </a:r>
            <a:endParaRPr/>
          </a:p>
        </p:txBody>
      </p:sp>
      <p:sp>
        <p:nvSpPr>
          <p:cNvPr id="149" name="文本框 91" descr="{&quot;isTemplate&quot;:true,&quot;type&quot;:&quot;text&quot;}"/>
          <p:cNvSpPr txBox="1"/>
          <p:nvPr/>
        </p:nvSpPr>
        <p:spPr>
          <a:xfrm>
            <a:off x="3867150" y="2381250"/>
            <a:ext cx="1714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允许行驶</a:t>
            </a:r>
            <a:endParaRPr/>
          </a:p>
        </p:txBody>
      </p:sp>
      <p:sp>
        <p:nvSpPr>
          <p:cNvPr id="150" name="文本框 92" descr="{&quot;isTemplate&quot;:true,&quot;type&quot;:&quot;text&quot;}"/>
          <p:cNvSpPr txBox="1"/>
          <p:nvPr/>
        </p:nvSpPr>
        <p:spPr>
          <a:xfrm>
            <a:off x="6019800" y="1905000"/>
            <a:ext cx="361950" cy="4381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2850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→</a:t>
            </a:r>
            <a:endParaRPr/>
          </a:p>
        </p:txBody>
      </p:sp>
      <p:sp>
        <p:nvSpPr>
          <p:cNvPr id="151" name="矩形 93"/>
          <p:cNvSpPr/>
          <p:nvPr/>
        </p:nvSpPr>
        <p:spPr>
          <a:xfrm>
            <a:off x="6619875" y="1409700"/>
            <a:ext cx="2095500" cy="1428750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52" name="文本框 94" descr="{&quot;isTemplate&quot;:true,&quot;type&quot;:&quot;text&quot;}"/>
          <p:cNvSpPr txBox="1"/>
          <p:nvPr/>
        </p:nvSpPr>
        <p:spPr>
          <a:xfrm>
            <a:off x="6810375" y="1666875"/>
            <a:ext cx="17145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S1</a:t>
            </a:r>
            <a:endParaRPr/>
          </a:p>
        </p:txBody>
      </p:sp>
      <p:sp>
        <p:nvSpPr>
          <p:cNvPr id="153" name="文本框 95" descr="{&quot;isTemplate&quot;:true,&quot;type&quot;:&quot;text&quot;}"/>
          <p:cNvSpPr txBox="1"/>
          <p:nvPr/>
        </p:nvSpPr>
        <p:spPr>
          <a:xfrm>
            <a:off x="6810375" y="2000250"/>
            <a:ext cx="17145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解锁过渡</a:t>
            </a:r>
            <a:endParaRPr/>
          </a:p>
        </p:txBody>
      </p:sp>
      <p:sp>
        <p:nvSpPr>
          <p:cNvPr id="154" name="文本框 96" descr="{&quot;isTemplate&quot;:true,&quot;type&quot;:&quot;text&quot;}"/>
          <p:cNvSpPr txBox="1"/>
          <p:nvPr/>
        </p:nvSpPr>
        <p:spPr>
          <a:xfrm>
            <a:off x="6810375" y="2381250"/>
            <a:ext cx="1714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车速</a:t>
            </a:r>
            <a:r>
              <a:rPr lang="en-US" sz="127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=0 / </a:t>
            </a:r>
            <a:r>
              <a:rPr lang="zh-CN" sz="1275">
                <a:solidFill>
                  <a:srgbClr val="E7E6E6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座垫开</a:t>
            </a:r>
            <a:endParaRPr/>
          </a:p>
        </p:txBody>
      </p:sp>
      <p:sp>
        <p:nvSpPr>
          <p:cNvPr id="155" name="文本框 97" descr="{&quot;isTemplate&quot;:true,&quot;type&quot;:&quot;text&quot;}"/>
          <p:cNvSpPr txBox="1"/>
          <p:nvPr/>
        </p:nvSpPr>
        <p:spPr>
          <a:xfrm>
            <a:off x="8963025" y="1905000"/>
            <a:ext cx="361950" cy="4381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2850">
                <a:solidFill>
                  <a:srgbClr val="061F32"/>
                </a:solidFill>
                <a:latin typeface="Noto Sans SC Light" panose="020B0200000000000000" charset="-122"/>
                <a:ea typeface="Noto Sans SC Light" panose="020B0200000000000000" charset="-122"/>
              </a:rPr>
              <a:t>→</a:t>
            </a:r>
            <a:endParaRPr/>
          </a:p>
        </p:txBody>
      </p:sp>
      <p:sp>
        <p:nvSpPr>
          <p:cNvPr id="156" name="矩形 98"/>
          <p:cNvSpPr/>
          <p:nvPr/>
        </p:nvSpPr>
        <p:spPr>
          <a:xfrm>
            <a:off x="9563100" y="1409700"/>
            <a:ext cx="2095500" cy="14287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57" name="文本框 99" descr="{&quot;isTemplate&quot;:true,&quot;type&quot;:&quot;text&quot;}"/>
          <p:cNvSpPr txBox="1"/>
          <p:nvPr/>
        </p:nvSpPr>
        <p:spPr>
          <a:xfrm>
            <a:off x="9753600" y="1666875"/>
            <a:ext cx="17145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61F32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S2</a:t>
            </a:r>
            <a:endParaRPr/>
          </a:p>
        </p:txBody>
      </p:sp>
      <p:sp>
        <p:nvSpPr>
          <p:cNvPr id="158" name="文本框 100" descr="{&quot;isTemplate&quot;:true,&quot;type&quot;:&quot;text&quot;}"/>
          <p:cNvSpPr txBox="1"/>
          <p:nvPr/>
        </p:nvSpPr>
        <p:spPr>
          <a:xfrm>
            <a:off x="9753600" y="2000250"/>
            <a:ext cx="17145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展开锁止</a:t>
            </a:r>
            <a:endParaRPr/>
          </a:p>
        </p:txBody>
      </p:sp>
      <p:sp>
        <p:nvSpPr>
          <p:cNvPr id="159" name="文本框 101" descr="{&quot;isTemplate&quot;:true,&quot;type&quot;:&quot;text&quot;}"/>
          <p:cNvSpPr txBox="1"/>
          <p:nvPr/>
        </p:nvSpPr>
        <p:spPr>
          <a:xfrm>
            <a:off x="9753600" y="2381250"/>
            <a:ext cx="1714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停车容积</a:t>
            </a:r>
            <a:r>
              <a:rPr lang="en-US" sz="127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V2</a:t>
            </a:r>
            <a:endParaRPr/>
          </a:p>
        </p:txBody>
      </p:sp>
      <p:sp>
        <p:nvSpPr>
          <p:cNvPr id="160" name="矩形 102"/>
          <p:cNvSpPr/>
          <p:nvPr/>
        </p:nvSpPr>
        <p:spPr>
          <a:xfrm>
            <a:off x="3676650" y="3200400"/>
            <a:ext cx="7981950" cy="1000125"/>
          </a:xfrm>
          <a:prstGeom prst="rect">
            <a:avLst/>
          </a:prstGeom>
          <a:ln w="25400">
            <a:solidFill>
              <a:srgbClr val="061F32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61" name="矩形 103"/>
          <p:cNvSpPr/>
          <p:nvPr/>
        </p:nvSpPr>
        <p:spPr>
          <a:xfrm>
            <a:off x="3848100" y="3381375"/>
            <a:ext cx="171450" cy="647700"/>
          </a:xfrm>
          <a:prstGeom prst="rect">
            <a:avLst/>
          </a:prstGeom>
          <a:solidFill>
            <a:srgbClr val="061F32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62" name="文本框 104" descr="{&quot;isTemplate&quot;:true,&quot;type&quot;:&quot;text&quot;}"/>
          <p:cNvSpPr txBox="1"/>
          <p:nvPr/>
        </p:nvSpPr>
        <p:spPr>
          <a:xfrm>
            <a:off x="4191000" y="3571875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贯穿所有状态的机械屏障：固定底板</a:t>
            </a:r>
            <a:r>
              <a:rPr lang="en-US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 + </a:t>
            </a: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结构止挡</a:t>
            </a:r>
            <a:r>
              <a:rPr lang="en-US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 xml:space="preserve"> + </a:t>
            </a:r>
            <a:r>
              <a:rPr lang="zh-CN" sz="17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不可脱出导向</a:t>
            </a:r>
            <a:endParaRPr/>
          </a:p>
        </p:txBody>
      </p:sp>
      <p:sp>
        <p:nvSpPr>
          <p:cNvPr id="163" name="文本框 105" descr="{&quot;isTemplate&quot;:true,&quot;type&quot;:&quot;text&quot;}"/>
          <p:cNvSpPr txBox="1"/>
          <p:nvPr/>
        </p:nvSpPr>
        <p:spPr>
          <a:xfrm>
            <a:off x="3676650" y="4429125"/>
            <a:ext cx="2476500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半锁：仪表告警，机械仍阻止自行脱出</a:t>
            </a:r>
            <a:endParaRPr/>
          </a:p>
        </p:txBody>
      </p:sp>
      <p:sp>
        <p:nvSpPr>
          <p:cNvPr id="164" name="文本框 106" descr="{&quot;isTemplate&quot;:true,&quot;type&quot;:&quot;text&quot;}"/>
          <p:cNvSpPr txBox="1"/>
          <p:nvPr/>
        </p:nvSpPr>
        <p:spPr>
          <a:xfrm>
            <a:off x="6305550" y="4429125"/>
            <a:ext cx="2476500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断电：锁止自保持，不依赖电机保持力</a:t>
            </a:r>
            <a:endParaRPr/>
          </a:p>
        </p:txBody>
      </p:sp>
      <p:sp>
        <p:nvSpPr>
          <p:cNvPr id="165" name="文本框 107" descr="{&quot;isTemplate&quot;:true,&quot;type&quot;:&quot;text&quot;}"/>
          <p:cNvSpPr txBox="1"/>
          <p:nvPr/>
        </p:nvSpPr>
        <p:spPr>
          <a:xfrm>
            <a:off x="8934450" y="4429125"/>
            <a:ext cx="2476500" cy="4381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碰撞：游离件不得卷入后轮</a:t>
            </a:r>
            <a:endParaRPr/>
          </a:p>
        </p:txBody>
      </p:sp>
      <p:sp>
        <p:nvSpPr>
          <p:cNvPr id="166" name="文本框 108" descr="{&quot;isTemplate&quot;:true,&quot;type&quot;:&quot;text&quot;}"/>
          <p:cNvSpPr txBox="1"/>
          <p:nvPr/>
        </p:nvSpPr>
        <p:spPr>
          <a:xfrm>
            <a:off x="533400" y="5819775"/>
            <a:ext cx="4533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</a:rPr>
              <a:t>状态逻辑为概念级；最终需与整车电气架构、锁具诊断覆盖率和法规要求协同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/>
            <a:r>
              <a:rPr lang="zh-CN" altLang="en-US"/>
              <a:t>首轮样机应同时验证净空、载荷、密封与误操作</a:t>
            </a:r>
            <a:endParaRPr/>
          </a:p>
          <a:p>
            <a:pPr/>
            <a:endParaRPr lang="zh-CN" altLang="en-US"/>
          </a:p>
        </p:txBody>
      </p:sp>
      <p:sp>
        <p:nvSpPr>
          <p:cNvPr id="169" name="矩形 114"/>
          <p:cNvSpPr/>
          <p:nvPr/>
        </p:nvSpPr>
        <p:spPr>
          <a:xfrm>
            <a:off x="533400" y="1085850"/>
            <a:ext cx="11125200" cy="2857500"/>
          </a:xfrm>
          <a:prstGeom prst="rect">
            <a:avLst/>
          </a:prstGeom>
          <a:ln w="12700">
            <a:solidFill>
              <a:srgbClr val="E7E6E6"/>
            </a:solidFill>
            <a:prstDash val="solid"/>
          </a:ln>
        </p:spPr>
        <p:txBody>
          <a:bodyPr/>
          <a:lstStyle/>
          <a:p>
            <a:pPr/>
            <a:endParaRPr/>
          </a:p>
        </p:txBody>
      </p:sp>
      <p:sp>
        <p:nvSpPr>
          <p:cNvPr id="170" name="矩形 115"/>
          <p:cNvSpPr/>
          <p:nvPr/>
        </p:nvSpPr>
        <p:spPr>
          <a:xfrm>
            <a:off x="533400" y="1085850"/>
            <a:ext cx="11125200" cy="552450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171" name="矩形 119"/>
          <p:cNvSpPr/>
          <p:nvPr/>
        </p:nvSpPr>
        <p:spPr>
          <a:xfrm>
            <a:off x="533400" y="1638300"/>
            <a:ext cx="11125200" cy="56197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72" name="任意多边形 120"/>
          <p:cNvSpPr/>
          <p:nvPr/>
        </p:nvSpPr>
        <p:spPr>
          <a:xfrm>
            <a:off x="533400" y="1638300"/>
            <a:ext cx="11125200" cy="571500"/>
          </a:xfrm>
          <a:custGeom>
            <a:avLst/>
            <a:gdLst/>
            <a:ahLst/>
            <a:cxnLst/>
            <a:rect l="0" t="0" r="0" b="0"/>
            <a:pathLst>
              <a:path w="1168" h="60">
                <a:moveTo>
                  <a:pt x="0" y="59"/>
                </a:moveTo>
                <a:lnTo>
                  <a:pt x="1168" y="59"/>
                </a:lnTo>
                <a:lnTo>
                  <a:pt x="1168" y="60"/>
                </a:lnTo>
                <a:lnTo>
                  <a:pt x="0" y="60"/>
                </a:lnTo>
                <a:close/>
              </a:path>
            </a:pathLst>
          </a:custGeom>
          <a:solidFill>
            <a:srgbClr val="E7E6E6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73" name="文本框 121" descr="{&quot;isTemplate&quot;:true,&quot;type&quot;:&quot;text&quot;}"/>
          <p:cNvSpPr txBox="1"/>
          <p:nvPr/>
        </p:nvSpPr>
        <p:spPr>
          <a:xfrm>
            <a:off x="533400" y="1638300"/>
            <a:ext cx="23812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轮胎</a:t>
            </a:r>
            <a:r>
              <a:rPr lang="en-US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/</a:t>
            </a:r>
            <a:r>
              <a:rPr lang="zh-CN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悬架包络</a:t>
            </a:r>
            <a:endParaRPr/>
          </a:p>
        </p:txBody>
      </p:sp>
      <p:sp>
        <p:nvSpPr>
          <p:cNvPr id="174" name="文本框 122" descr="{&quot;isTemplate&quot;:true,&quot;type&quot;:&quot;text&quot;}"/>
          <p:cNvSpPr txBox="1"/>
          <p:nvPr/>
        </p:nvSpPr>
        <p:spPr>
          <a:xfrm>
            <a:off x="2914650" y="1638300"/>
            <a:ext cx="40957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满载、最大压缩、轮胎膨胀、制造公差</a:t>
            </a:r>
            <a:endParaRPr/>
          </a:p>
        </p:txBody>
      </p:sp>
      <p:sp>
        <p:nvSpPr>
          <p:cNvPr id="175" name="文本框 123" descr="{&quot;isTemplate&quot;:true,&quot;type&quot;:&quot;text&quot;}"/>
          <p:cNvSpPr txBox="1"/>
          <p:nvPr/>
        </p:nvSpPr>
        <p:spPr>
          <a:xfrm>
            <a:off x="7010400" y="1638300"/>
            <a:ext cx="46291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所有状态下，最小动态净空是否仍高于设计下限？</a:t>
            </a:r>
            <a:endParaRPr/>
          </a:p>
        </p:txBody>
      </p:sp>
      <p:sp>
        <p:nvSpPr>
          <p:cNvPr id="176" name="矩形 124"/>
          <p:cNvSpPr/>
          <p:nvPr/>
        </p:nvSpPr>
        <p:spPr>
          <a:xfrm>
            <a:off x="533400" y="2209800"/>
            <a:ext cx="11125200" cy="561975"/>
          </a:xfrm>
          <a:prstGeom prst="rect">
            <a:avLst/>
          </a:prstGeom>
          <a:solidFill>
            <a:srgbClr val="F5F5F5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77" name="任意多边形 125"/>
          <p:cNvSpPr/>
          <p:nvPr/>
        </p:nvSpPr>
        <p:spPr>
          <a:xfrm>
            <a:off x="533400" y="2209800"/>
            <a:ext cx="11125200" cy="571500"/>
          </a:xfrm>
          <a:custGeom>
            <a:avLst/>
            <a:gdLst/>
            <a:ahLst/>
            <a:cxnLst/>
            <a:rect l="0" t="0" r="0" b="0"/>
            <a:pathLst>
              <a:path w="1168" h="60">
                <a:moveTo>
                  <a:pt x="0" y="59"/>
                </a:moveTo>
                <a:lnTo>
                  <a:pt x="1168" y="59"/>
                </a:lnTo>
                <a:lnTo>
                  <a:pt x="1168" y="60"/>
                </a:lnTo>
                <a:lnTo>
                  <a:pt x="0" y="60"/>
                </a:lnTo>
                <a:close/>
              </a:path>
            </a:pathLst>
          </a:custGeom>
          <a:solidFill>
            <a:srgbClr val="E7E6E6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78" name="文本框 126" descr="{&quot;isTemplate&quot;:true,&quot;type&quot;:&quot;text&quot;}"/>
          <p:cNvSpPr txBox="1"/>
          <p:nvPr/>
        </p:nvSpPr>
        <p:spPr>
          <a:xfrm>
            <a:off x="533400" y="2209800"/>
            <a:ext cx="23812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结构与锁止</a:t>
            </a:r>
            <a:endParaRPr/>
          </a:p>
        </p:txBody>
      </p:sp>
      <p:sp>
        <p:nvSpPr>
          <p:cNvPr id="179" name="文本框 127" descr="{&quot;isTemplate&quot;:true,&quot;type&quot;:&quot;text&quot;}"/>
          <p:cNvSpPr txBox="1"/>
          <p:nvPr/>
        </p:nvSpPr>
        <p:spPr>
          <a:xfrm>
            <a:off x="2914650" y="2209800"/>
            <a:ext cx="40957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额定载荷、</a:t>
            </a: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1.5×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过载、偏载、坏路疲劳</a:t>
            </a:r>
            <a:endParaRPr/>
          </a:p>
        </p:txBody>
      </p:sp>
      <p:sp>
        <p:nvSpPr>
          <p:cNvPr id="180" name="文本框 128" descr="{&quot;isTemplate&quot;:true,&quot;type&quot;:&quot;text&quot;}"/>
          <p:cNvSpPr txBox="1"/>
          <p:nvPr/>
        </p:nvSpPr>
        <p:spPr>
          <a:xfrm>
            <a:off x="7010400" y="2209800"/>
            <a:ext cx="46291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固定底板、双导轨和双锁点是否无永久变形</a:t>
            </a:r>
            <a:r>
              <a:rPr lang="en-US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/</a:t>
            </a: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脱出？</a:t>
            </a:r>
            <a:endParaRPr/>
          </a:p>
        </p:txBody>
      </p:sp>
      <p:sp>
        <p:nvSpPr>
          <p:cNvPr id="181" name="矩形 129"/>
          <p:cNvSpPr/>
          <p:nvPr/>
        </p:nvSpPr>
        <p:spPr>
          <a:xfrm>
            <a:off x="533400" y="2781300"/>
            <a:ext cx="11125200" cy="56197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82" name="任意多边形 130"/>
          <p:cNvSpPr/>
          <p:nvPr/>
        </p:nvSpPr>
        <p:spPr>
          <a:xfrm>
            <a:off x="533400" y="2781300"/>
            <a:ext cx="11125200" cy="571500"/>
          </a:xfrm>
          <a:custGeom>
            <a:avLst/>
            <a:gdLst/>
            <a:ahLst/>
            <a:cxnLst/>
            <a:rect l="0" t="0" r="0" b="0"/>
            <a:pathLst>
              <a:path w="1168" h="60">
                <a:moveTo>
                  <a:pt x="0" y="59"/>
                </a:moveTo>
                <a:lnTo>
                  <a:pt x="1168" y="59"/>
                </a:lnTo>
                <a:lnTo>
                  <a:pt x="1168" y="60"/>
                </a:lnTo>
                <a:lnTo>
                  <a:pt x="0" y="60"/>
                </a:lnTo>
                <a:close/>
              </a:path>
            </a:pathLst>
          </a:custGeom>
          <a:solidFill>
            <a:srgbClr val="E7E6E6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83" name="文本框 131" descr="{&quot;isTemplate&quot;:true,&quot;type&quot;:&quot;text&quot;}"/>
          <p:cNvSpPr txBox="1"/>
          <p:nvPr/>
        </p:nvSpPr>
        <p:spPr>
          <a:xfrm>
            <a:off x="533400" y="2781300"/>
            <a:ext cx="23812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环境与密封</a:t>
            </a:r>
            <a:endParaRPr/>
          </a:p>
        </p:txBody>
      </p:sp>
      <p:sp>
        <p:nvSpPr>
          <p:cNvPr id="184" name="文本框 132" descr="{&quot;isTemplate&quot;:true,&quot;type&quot;:&quot;text&quot;}"/>
          <p:cNvSpPr txBox="1"/>
          <p:nvPr/>
        </p:nvSpPr>
        <p:spPr>
          <a:xfrm>
            <a:off x="2914650" y="2781300"/>
            <a:ext cx="40957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高低温、泥沙、盐雾、洗车喷淋、冰冻</a:t>
            </a:r>
            <a:endParaRPr/>
          </a:p>
        </p:txBody>
      </p:sp>
      <p:sp>
        <p:nvSpPr>
          <p:cNvPr id="185" name="文本框 133" descr="{&quot;isTemplate&quot;:true,&quot;type&quot;:&quot;text&quot;}"/>
          <p:cNvSpPr txBox="1"/>
          <p:nvPr/>
        </p:nvSpPr>
        <p:spPr>
          <a:xfrm>
            <a:off x="7010400" y="2781300"/>
            <a:ext cx="46291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导轨是否卡滞，洁净腔是否进水，密封是否翻边？</a:t>
            </a:r>
            <a:endParaRPr/>
          </a:p>
        </p:txBody>
      </p:sp>
      <p:sp>
        <p:nvSpPr>
          <p:cNvPr id="186" name="矩形 134"/>
          <p:cNvSpPr/>
          <p:nvPr/>
        </p:nvSpPr>
        <p:spPr>
          <a:xfrm>
            <a:off x="533400" y="3352800"/>
            <a:ext cx="11125200" cy="561975"/>
          </a:xfrm>
          <a:prstGeom prst="rect">
            <a:avLst/>
          </a:prstGeom>
          <a:solidFill>
            <a:srgbClr val="F5F5F5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87" name="任意多边形 135"/>
          <p:cNvSpPr/>
          <p:nvPr/>
        </p:nvSpPr>
        <p:spPr>
          <a:xfrm>
            <a:off x="533400" y="3352800"/>
            <a:ext cx="11125200" cy="571500"/>
          </a:xfrm>
          <a:custGeom>
            <a:avLst/>
            <a:gdLst/>
            <a:ahLst/>
            <a:cxnLst/>
            <a:rect l="0" t="0" r="0" b="0"/>
            <a:pathLst>
              <a:path w="1168" h="60">
                <a:moveTo>
                  <a:pt x="0" y="59"/>
                </a:moveTo>
                <a:lnTo>
                  <a:pt x="1168" y="59"/>
                </a:lnTo>
                <a:lnTo>
                  <a:pt x="1168" y="60"/>
                </a:lnTo>
                <a:lnTo>
                  <a:pt x="0" y="60"/>
                </a:lnTo>
                <a:close/>
              </a:path>
            </a:pathLst>
          </a:custGeom>
          <a:solidFill>
            <a:srgbClr val="E7E6E6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88" name="文本框 136" descr="{&quot;isTemplate&quot;:true,&quot;type&quot;:&quot;text&quot;}"/>
          <p:cNvSpPr txBox="1"/>
          <p:nvPr/>
        </p:nvSpPr>
        <p:spPr>
          <a:xfrm>
            <a:off x="533400" y="3352800"/>
            <a:ext cx="23812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425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操作与故障</a:t>
            </a:r>
            <a:endParaRPr/>
          </a:p>
        </p:txBody>
      </p:sp>
      <p:sp>
        <p:nvSpPr>
          <p:cNvPr id="189" name="文本框 137" descr="{&quot;isTemplate&quot;:true,&quot;type&quot;:&quot;text&quot;}"/>
          <p:cNvSpPr txBox="1"/>
          <p:nvPr/>
        </p:nvSpPr>
        <p:spPr>
          <a:xfrm>
            <a:off x="2914650" y="3352800"/>
            <a:ext cx="40957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半锁、异物夹入、断电、单侧锁失效</a:t>
            </a:r>
            <a:endParaRPr/>
          </a:p>
        </p:txBody>
      </p:sp>
      <p:sp>
        <p:nvSpPr>
          <p:cNvPr id="190" name="文本框 138" descr="{&quot;isTemplate&quot;:true,&quot;type&quot;:&quot;text&quot;}"/>
          <p:cNvSpPr txBox="1"/>
          <p:nvPr/>
        </p:nvSpPr>
        <p:spPr>
          <a:xfrm>
            <a:off x="7010400" y="3352800"/>
            <a:ext cx="4629150" cy="561975"/>
          </a:xfrm>
          <a:prstGeom prst="rect">
            <a:avLst/>
          </a:prstGeom>
        </p:spPr>
        <p:txBody>
          <a:bodyPr wrap="none" lIns="114300" tIns="107156" rIns="114300" bIns="107156"/>
          <a:lstStyle/>
          <a:p>
            <a:pPr>
              <a:lnSpc>
                <a:spcPct val="100000"/>
              </a:lnSpc>
            </a:pPr>
            <a:r>
              <a:rPr lang="zh-CN" sz="1350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用户能否识别异常；单点故障是否仍不侵入车轮？</a:t>
            </a:r>
            <a:endParaRPr/>
          </a:p>
        </p:txBody>
      </p:sp>
      <p:sp>
        <p:nvSpPr>
          <p:cNvPr id="191" name="任意多边形 139"/>
          <p:cNvSpPr/>
          <p:nvPr/>
        </p:nvSpPr>
        <p:spPr>
          <a:xfrm>
            <a:off x="533400" y="4133850"/>
            <a:ext cx="2647950" cy="1847850"/>
          </a:xfrm>
          <a:custGeom>
            <a:avLst/>
            <a:gdLst/>
            <a:ahLst/>
            <a:cxnLst/>
            <a:rect l="0" t="0" r="0" b="0"/>
            <a:pathLst>
              <a:path w="278" h="194">
                <a:moveTo>
                  <a:pt x="0" y="0"/>
                </a:moveTo>
                <a:lnTo>
                  <a:pt x="278" y="0"/>
                </a:lnTo>
                <a:lnTo>
                  <a:pt x="278" y="4"/>
                </a:lnTo>
                <a:lnTo>
                  <a:pt x="0" y="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92" name="文本框 140" descr="{&quot;isTemplate&quot;:true,&quot;type&quot;:&quot;text&quot;}"/>
          <p:cNvSpPr txBox="1"/>
          <p:nvPr/>
        </p:nvSpPr>
        <p:spPr>
          <a:xfrm>
            <a:off x="666750" y="4305300"/>
            <a:ext cx="23812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08A6F6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01</a:t>
            </a:r>
            <a:endParaRPr/>
          </a:p>
        </p:txBody>
      </p:sp>
      <p:sp>
        <p:nvSpPr>
          <p:cNvPr id="193" name="文本框 141" descr="{&quot;isTemplate&quot;:true,&quot;type&quot;:&quot;text&quot;}"/>
          <p:cNvSpPr txBox="1"/>
          <p:nvPr/>
        </p:nvSpPr>
        <p:spPr>
          <a:xfrm>
            <a:off x="666750" y="4552950"/>
            <a:ext cx="23812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净空优先</a:t>
            </a:r>
            <a:endParaRPr/>
          </a:p>
        </p:txBody>
      </p:sp>
      <p:sp>
        <p:nvSpPr>
          <p:cNvPr id="194" name="文本框 142" descr="{&quot;isTemplate&quot;:true,&quot;type&quot;:&quot;text&quot;}"/>
          <p:cNvSpPr txBox="1"/>
          <p:nvPr/>
        </p:nvSpPr>
        <p:spPr>
          <a:xfrm>
            <a:off x="666750" y="4876800"/>
            <a:ext cx="238125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zh-CN" sz="12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先冻结后轮中心轨迹与完整压缩包络，再做坐桶外形。</a:t>
            </a:r>
            <a:endParaRPr/>
          </a:p>
        </p:txBody>
      </p:sp>
      <p:sp>
        <p:nvSpPr>
          <p:cNvPr id="195" name="任意多边形 143"/>
          <p:cNvSpPr/>
          <p:nvPr/>
        </p:nvSpPr>
        <p:spPr>
          <a:xfrm>
            <a:off x="3352800" y="4133850"/>
            <a:ext cx="2647950" cy="1847850"/>
          </a:xfrm>
          <a:custGeom>
            <a:avLst/>
            <a:gdLst/>
            <a:ahLst/>
            <a:cxnLst/>
            <a:rect l="0" t="0" r="0" b="0"/>
            <a:pathLst>
              <a:path w="278" h="194">
                <a:moveTo>
                  <a:pt x="0" y="0"/>
                </a:moveTo>
                <a:lnTo>
                  <a:pt x="278" y="0"/>
                </a:lnTo>
                <a:lnTo>
                  <a:pt x="278" y="4"/>
                </a:lnTo>
                <a:lnTo>
                  <a:pt x="0" y="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196" name="文本框 144" descr="{&quot;isTemplate&quot;:true,&quot;type&quot;:&quot;text&quot;}"/>
          <p:cNvSpPr txBox="1"/>
          <p:nvPr/>
        </p:nvSpPr>
        <p:spPr>
          <a:xfrm>
            <a:off x="3486150" y="4305300"/>
            <a:ext cx="23812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08A6F6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02</a:t>
            </a:r>
            <a:endParaRPr/>
          </a:p>
        </p:txBody>
      </p:sp>
      <p:sp>
        <p:nvSpPr>
          <p:cNvPr id="197" name="文本框 145" descr="{&quot;isTemplate&quot;:true,&quot;type&quot;:&quot;text&quot;}"/>
          <p:cNvSpPr txBox="1"/>
          <p:nvPr/>
        </p:nvSpPr>
        <p:spPr>
          <a:xfrm>
            <a:off x="3486150" y="4552950"/>
            <a:ext cx="23812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载荷闭环</a:t>
            </a:r>
            <a:endParaRPr/>
          </a:p>
        </p:txBody>
      </p:sp>
      <p:sp>
        <p:nvSpPr>
          <p:cNvPr id="198" name="文本框 146" descr="{&quot;isTemplate&quot;:true,&quot;type&quot;:&quot;text&quot;}"/>
          <p:cNvSpPr txBox="1"/>
          <p:nvPr/>
        </p:nvSpPr>
        <p:spPr>
          <a:xfrm>
            <a:off x="3486150" y="4876800"/>
            <a:ext cx="238125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zh-CN" sz="12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载荷必须回到固定底板，移动后舱只承担围合与轻载。</a:t>
            </a:r>
            <a:endParaRPr/>
          </a:p>
        </p:txBody>
      </p:sp>
      <p:sp>
        <p:nvSpPr>
          <p:cNvPr id="199" name="任意多边形 147"/>
          <p:cNvSpPr/>
          <p:nvPr/>
        </p:nvSpPr>
        <p:spPr>
          <a:xfrm>
            <a:off x="6172200" y="4133850"/>
            <a:ext cx="2647950" cy="1847850"/>
          </a:xfrm>
          <a:custGeom>
            <a:avLst/>
            <a:gdLst/>
            <a:ahLst/>
            <a:cxnLst/>
            <a:rect l="0" t="0" r="0" b="0"/>
            <a:pathLst>
              <a:path w="278" h="194">
                <a:moveTo>
                  <a:pt x="0" y="0"/>
                </a:moveTo>
                <a:lnTo>
                  <a:pt x="278" y="0"/>
                </a:lnTo>
                <a:lnTo>
                  <a:pt x="278" y="4"/>
                </a:lnTo>
                <a:lnTo>
                  <a:pt x="0" y="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00" name="文本框 148" descr="{&quot;isTemplate&quot;:true,&quot;type&quot;:&quot;text&quot;}"/>
          <p:cNvSpPr txBox="1"/>
          <p:nvPr/>
        </p:nvSpPr>
        <p:spPr>
          <a:xfrm>
            <a:off x="6305550" y="4305300"/>
            <a:ext cx="23812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08A6F6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03</a:t>
            </a:r>
            <a:endParaRPr/>
          </a:p>
        </p:txBody>
      </p:sp>
      <p:sp>
        <p:nvSpPr>
          <p:cNvPr id="201" name="文本框 149" descr="{&quot;isTemplate&quot;:true,&quot;type&quot;:&quot;text&quot;}"/>
          <p:cNvSpPr txBox="1"/>
          <p:nvPr/>
        </p:nvSpPr>
        <p:spPr>
          <a:xfrm>
            <a:off x="6305550" y="4552950"/>
            <a:ext cx="23812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污染寿命</a:t>
            </a:r>
            <a:endParaRPr/>
          </a:p>
        </p:txBody>
      </p:sp>
      <p:sp>
        <p:nvSpPr>
          <p:cNvPr id="202" name="文本框 150" descr="{&quot;isTemplate&quot;:true,&quot;type&quot;:&quot;text&quot;}"/>
          <p:cNvSpPr txBox="1"/>
          <p:nvPr/>
        </p:nvSpPr>
        <p:spPr>
          <a:xfrm>
            <a:off x="6305550" y="4876800"/>
            <a:ext cx="2381250" cy="790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zh-CN" sz="12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导轨刮泥、排水和低温冰冻要进入耐久循环，而非只做静态淋雨。</a:t>
            </a:r>
            <a:endParaRPr/>
          </a:p>
        </p:txBody>
      </p:sp>
      <p:sp>
        <p:nvSpPr>
          <p:cNvPr id="203" name="任意多边形 151"/>
          <p:cNvSpPr/>
          <p:nvPr/>
        </p:nvSpPr>
        <p:spPr>
          <a:xfrm>
            <a:off x="8991600" y="4133850"/>
            <a:ext cx="2647950" cy="1847850"/>
          </a:xfrm>
          <a:custGeom>
            <a:avLst/>
            <a:gdLst/>
            <a:ahLst/>
            <a:cxnLst/>
            <a:rect l="0" t="0" r="0" b="0"/>
            <a:pathLst>
              <a:path w="278" h="194">
                <a:moveTo>
                  <a:pt x="0" y="0"/>
                </a:moveTo>
                <a:lnTo>
                  <a:pt x="278" y="0"/>
                </a:lnTo>
                <a:lnTo>
                  <a:pt x="278" y="4"/>
                </a:lnTo>
                <a:lnTo>
                  <a:pt x="0" y="4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04" name="文本框 152" descr="{&quot;isTemplate&quot;:true,&quot;type&quot;:&quot;text&quot;}"/>
          <p:cNvSpPr txBox="1"/>
          <p:nvPr/>
        </p:nvSpPr>
        <p:spPr>
          <a:xfrm>
            <a:off x="9124950" y="4305300"/>
            <a:ext cx="23812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>
                <a:solidFill>
                  <a:srgbClr val="08A6F6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04</a:t>
            </a:r>
            <a:endParaRPr/>
          </a:p>
        </p:txBody>
      </p:sp>
      <p:sp>
        <p:nvSpPr>
          <p:cNvPr id="205" name="文本框 153" descr="{&quot;isTemplate&quot;:true,&quot;type&quot;:&quot;text&quot;}"/>
          <p:cNvSpPr txBox="1"/>
          <p:nvPr/>
        </p:nvSpPr>
        <p:spPr>
          <a:xfrm>
            <a:off x="9124950" y="4552950"/>
            <a:ext cx="23812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>
                <a:solidFill>
                  <a:srgbClr val="061F32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故障注入</a:t>
            </a:r>
            <a:endParaRPr/>
          </a:p>
        </p:txBody>
      </p:sp>
      <p:sp>
        <p:nvSpPr>
          <p:cNvPr id="206" name="文本框 154" descr="{&quot;isTemplate&quot;:true,&quot;type&quot;:&quot;text&quot;}"/>
          <p:cNvSpPr txBox="1"/>
          <p:nvPr/>
        </p:nvSpPr>
        <p:spPr>
          <a:xfrm>
            <a:off x="9124950" y="4876800"/>
            <a:ext cx="238125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5000"/>
              </a:lnSpc>
            </a:pPr>
            <a:r>
              <a:rPr lang="zh-CN" sz="1275">
                <a:solidFill>
                  <a:srgbClr val="44546A"/>
                </a:solidFill>
                <a:latin typeface="Noto Sans SC Light" panose="020B0200000000000000" charset="-122"/>
                <a:ea typeface="Noto Sans SC Light" panose="020B0200000000000000" charset="-122"/>
              </a:rPr>
              <a:t>开路、短路、半锁与单侧锁失效必须在样机阶段真实注入。</a:t>
            </a:r>
            <a:endParaRPr/>
          </a:p>
        </p:txBody>
      </p:sp>
      <p:sp>
        <p:nvSpPr>
          <p:cNvPr id="207" name="文本框 155" descr="{&quot;isTemplate&quot;:true,&quot;type&quot;:&quot;text&quot;}"/>
          <p:cNvSpPr txBox="1"/>
          <p:nvPr/>
        </p:nvSpPr>
        <p:spPr>
          <a:xfrm>
            <a:off x="533400" y="5962650"/>
            <a:ext cx="44386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建议同时核验车宽、灯具</a:t>
            </a:r>
            <a:r>
              <a:rPr lang="en-US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/</a:t>
            </a:r>
            <a:r>
              <a:rPr lang="zh-CN" sz="1050">
                <a:solidFill>
                  <a:srgbClr val="808080"/>
                </a:solidFill>
                <a:latin typeface="Noto Sans SC Light" panose="020B0200000000000000" charset="-122"/>
                <a:ea typeface="Noto Sans SC Light" panose="020B0200000000000000" charset="-122"/>
                <a:cs typeface="Noto Sans SC Light" panose="020B0200000000000000" charset="-122"/>
              </a:rPr>
              <a:t>牌照可见性、锐边、乘员空间及目标市场整车法规</a:t>
            </a:r>
            <a:endParaRPr/>
          </a:p>
        </p:txBody>
      </p:sp>
      <p:sp>
        <p:nvSpPr>
          <p:cNvPr id="208" name="文本框 156" descr="{&quot;isTemplate&quot;:true,&quot;type&quot;:&quot;text&quot;}"/>
          <p:cNvSpPr txBox="1"/>
          <p:nvPr/>
        </p:nvSpPr>
        <p:spPr>
          <a:xfrm>
            <a:off x="11506200" y="5962650"/>
            <a:ext cx="152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808080"/>
                </a:solidFill>
                <a:latin typeface="Arial" panose="020B0604020202020204"/>
                <a:ea typeface="Arial" panose="020B0604020202020204"/>
              </a:rPr>
              <a:t>15</a:t>
            </a:r>
            <a:endParaRPr/>
          </a:p>
        </p:txBody>
      </p:sp>
      <p:sp>
        <p:nvSpPr>
          <p:cNvPr id="209" name="文本框 2" descr="{&quot;isTemplate&quot;:true,&quot;type&quot;:&quot;text&quot;}"/>
          <p:cNvSpPr txBox="1"/>
          <p:nvPr/>
        </p:nvSpPr>
        <p:spPr>
          <a:xfrm>
            <a:off x="533400" y="1085850"/>
            <a:ext cx="2381250" cy="552450"/>
          </a:xfrm>
          <a:prstGeom prst="rect">
            <a:avLst/>
          </a:prstGeom>
        </p:spPr>
        <p:txBody>
          <a:bodyPr wrap="none" lIns="114300" tIns="114300" rIns="114300" bIns="114300"/>
          <a:lstStyle/>
          <a:p>
            <a:pPr>
              <a:lnSpc>
                <a:spcPct val="100000"/>
              </a:lnSpc>
            </a:pPr>
            <a:r>
              <a:rPr lang="zh-CN" sz="15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验证域</a:t>
            </a:r>
            <a:endParaRPr/>
          </a:p>
        </p:txBody>
      </p:sp>
      <p:sp>
        <p:nvSpPr>
          <p:cNvPr id="210" name="文本框 3" descr="{&quot;isTemplate&quot;:true,&quot;type&quot;:&quot;text&quot;}"/>
          <p:cNvSpPr txBox="1"/>
          <p:nvPr/>
        </p:nvSpPr>
        <p:spPr>
          <a:xfrm>
            <a:off x="2914650" y="1085850"/>
            <a:ext cx="4095750" cy="552450"/>
          </a:xfrm>
          <a:prstGeom prst="rect">
            <a:avLst/>
          </a:prstGeom>
        </p:spPr>
        <p:txBody>
          <a:bodyPr wrap="none" lIns="114300" tIns="114300" rIns="114300" bIns="114300"/>
          <a:lstStyle/>
          <a:p>
            <a:pPr>
              <a:lnSpc>
                <a:spcPct val="100000"/>
              </a:lnSpc>
            </a:pPr>
            <a:r>
              <a:rPr lang="zh-CN" sz="15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关键工况</a:t>
            </a:r>
            <a:endParaRPr/>
          </a:p>
        </p:txBody>
      </p:sp>
      <p:sp>
        <p:nvSpPr>
          <p:cNvPr id="211" name="文本框 4" descr="{&quot;isTemplate&quot;:true,&quot;type&quot;:&quot;text&quot;}"/>
          <p:cNvSpPr txBox="1"/>
          <p:nvPr/>
        </p:nvSpPr>
        <p:spPr>
          <a:xfrm>
            <a:off x="7010400" y="1085850"/>
            <a:ext cx="4629150" cy="552450"/>
          </a:xfrm>
          <a:prstGeom prst="rect">
            <a:avLst/>
          </a:prstGeom>
        </p:spPr>
        <p:txBody>
          <a:bodyPr wrap="none" lIns="114300" tIns="114300" rIns="114300" bIns="114300"/>
          <a:lstStyle/>
          <a:p>
            <a:pPr>
              <a:lnSpc>
                <a:spcPct val="100000"/>
              </a:lnSpc>
            </a:pPr>
            <a:r>
              <a:rPr lang="zh-CN" sz="15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必须回答的问题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2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矩形 1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/>
          <a:p>
            <a:pPr/>
            <a:endParaRPr/>
          </a:p>
        </p:txBody>
      </p:sp>
      <p:sp>
        <p:nvSpPr>
          <p:cNvPr id="214" name="文本框 159" descr="{&quot;isTemplate&quot;:true,&quot;type&quot;:&quot;text&quot;}"/>
          <p:cNvSpPr txBox="1"/>
          <p:nvPr/>
        </p:nvSpPr>
        <p:spPr>
          <a:xfrm>
            <a:off x="762000" y="400050"/>
            <a:ext cx="1647825" cy="3543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3250" b="1">
                <a:solidFill>
                  <a:srgbClr val="FFFFFF">
                    <a:alpha val="10000"/>
                  </a:srgbClr>
                </a:solidFill>
                <a:latin typeface="Arial" panose="020B0604020202020204"/>
                <a:ea typeface="Arial" panose="020B0604020202020204"/>
              </a:rPr>
              <a:t>3</a:t>
            </a:r>
            <a:endParaRPr/>
          </a:p>
        </p:txBody>
      </p:sp>
      <p:sp>
        <p:nvSpPr>
          <p:cNvPr id="215" name="文本框 160" descr="{&quot;isTemplate&quot;:true,&quot;type&quot;:&quot;text&quot;}"/>
          <p:cNvSpPr txBox="1"/>
          <p:nvPr/>
        </p:nvSpPr>
        <p:spPr>
          <a:xfrm>
            <a:off x="2476500" y="742950"/>
            <a:ext cx="8572500" cy="552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3600" cap="all">
                <a:solidFill>
                  <a:schemeClr val="bg1"/>
                </a:solidFill>
                <a:latin typeface="MStiffHei PRC Bold" panose="00000500000000000000" pitchFamily="2" charset="-128"/>
                <a:ea typeface="MStiffHei PRC Bold" panose="00000500000000000000" pitchFamily="2" charset="-128"/>
              </a:rPr>
              <a:t>客户会议只需确认三项架构决策</a:t>
            </a:r>
            <a:endParaRPr/>
          </a:p>
        </p:txBody>
      </p:sp>
      <p:sp>
        <p:nvSpPr>
          <p:cNvPr id="216" name="矩形 161"/>
          <p:cNvSpPr/>
          <p:nvPr/>
        </p:nvSpPr>
        <p:spPr>
          <a:xfrm>
            <a:off x="2476500" y="1485900"/>
            <a:ext cx="838200" cy="47625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17" name="任意多边形 162"/>
          <p:cNvSpPr/>
          <p:nvPr/>
        </p:nvSpPr>
        <p:spPr>
          <a:xfrm>
            <a:off x="2476500" y="2085975"/>
            <a:ext cx="8572500" cy="1066800"/>
          </a:xfrm>
          <a:custGeom>
            <a:avLst/>
            <a:gdLst/>
            <a:ahLst/>
            <a:cxnLst/>
            <a:rect l="0" t="0" r="0" b="0"/>
            <a:pathLst>
              <a:path w="900" h="112">
                <a:moveTo>
                  <a:pt x="0" y="111"/>
                </a:moveTo>
                <a:lnTo>
                  <a:pt x="900" y="111"/>
                </a:lnTo>
                <a:lnTo>
                  <a:pt x="900" y="112"/>
                </a:lnTo>
                <a:lnTo>
                  <a:pt x="0" y="112"/>
                </a:lnTo>
                <a:close/>
              </a:path>
            </a:pathLst>
          </a:custGeom>
          <a:solidFill>
            <a:srgbClr val="44546A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18" name="圆角矩形 163"/>
          <p:cNvSpPr/>
          <p:nvPr/>
        </p:nvSpPr>
        <p:spPr>
          <a:xfrm>
            <a:off x="2476500" y="2276475"/>
            <a:ext cx="685800" cy="685800"/>
          </a:xfrm>
          <a:prstGeom prst="roundRect">
            <a:avLst>
              <a:gd name="adj" fmla="val 50000"/>
            </a:avLst>
          </a:prstGeom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19" name="文本框 164" descr="{&quot;isTemplate&quot;:true,&quot;type&quot;:&quot;text&quot;}"/>
          <p:cNvSpPr txBox="1"/>
          <p:nvPr/>
        </p:nvSpPr>
        <p:spPr>
          <a:xfrm>
            <a:off x="2705100" y="2495550"/>
            <a:ext cx="2381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>
                <a:solidFill>
                  <a:schemeClr val="bg1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01</a:t>
            </a:r>
            <a:endParaRPr/>
          </a:p>
        </p:txBody>
      </p:sp>
      <p:sp>
        <p:nvSpPr>
          <p:cNvPr id="220" name="文本框 165" descr="{&quot;isTemplate&quot;:true,&quot;type&quot;:&quot;text&quot;}"/>
          <p:cNvSpPr txBox="1"/>
          <p:nvPr/>
        </p:nvSpPr>
        <p:spPr>
          <a:xfrm>
            <a:off x="3429000" y="2457450"/>
            <a:ext cx="72390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是否接受“底板永久固定”为架构红线？</a:t>
            </a:r>
            <a:endParaRPr/>
          </a:p>
        </p:txBody>
      </p:sp>
      <p:sp>
        <p:nvSpPr>
          <p:cNvPr id="221" name="任意多边形 166"/>
          <p:cNvSpPr/>
          <p:nvPr/>
        </p:nvSpPr>
        <p:spPr>
          <a:xfrm>
            <a:off x="2476500" y="3381375"/>
            <a:ext cx="8572500" cy="1066800"/>
          </a:xfrm>
          <a:custGeom>
            <a:avLst/>
            <a:gdLst/>
            <a:ahLst/>
            <a:cxnLst/>
            <a:rect l="0" t="0" r="0" b="0"/>
            <a:pathLst>
              <a:path w="900" h="112">
                <a:moveTo>
                  <a:pt x="0" y="111"/>
                </a:moveTo>
                <a:lnTo>
                  <a:pt x="900" y="111"/>
                </a:lnTo>
                <a:lnTo>
                  <a:pt x="900" y="112"/>
                </a:lnTo>
                <a:lnTo>
                  <a:pt x="0" y="112"/>
                </a:lnTo>
                <a:close/>
              </a:path>
            </a:pathLst>
          </a:custGeom>
          <a:solidFill>
            <a:srgbClr val="44546A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22" name="圆角矩形 167"/>
          <p:cNvSpPr/>
          <p:nvPr/>
        </p:nvSpPr>
        <p:spPr>
          <a:xfrm>
            <a:off x="2476500" y="3571875"/>
            <a:ext cx="685800" cy="685800"/>
          </a:xfrm>
          <a:prstGeom prst="roundRect">
            <a:avLst>
              <a:gd name="adj" fmla="val 50000"/>
            </a:avLst>
          </a:prstGeom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23" name="文本框 168" descr="{&quot;isTemplate&quot;:true,&quot;type&quot;:&quot;text&quot;}"/>
          <p:cNvSpPr txBox="1"/>
          <p:nvPr/>
        </p:nvSpPr>
        <p:spPr>
          <a:xfrm>
            <a:off x="2705100" y="3790950"/>
            <a:ext cx="2381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>
                <a:solidFill>
                  <a:schemeClr val="bg1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02</a:t>
            </a:r>
            <a:endParaRPr/>
          </a:p>
        </p:txBody>
      </p:sp>
      <p:sp>
        <p:nvSpPr>
          <p:cNvPr id="224" name="文本框 169" descr="{&quot;isTemplate&quot;:true,&quot;type&quot;:&quot;text&quot;}"/>
          <p:cNvSpPr txBox="1"/>
          <p:nvPr/>
        </p:nvSpPr>
        <p:spPr>
          <a:xfrm>
            <a:off x="3429000" y="3752850"/>
            <a:ext cx="72390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</a:rPr>
              <a:t>首轮样机选择后向套筒扩展，还是上盖抬升？</a:t>
            </a:r>
            <a:endParaRPr/>
          </a:p>
        </p:txBody>
      </p:sp>
      <p:sp>
        <p:nvSpPr>
          <p:cNvPr id="225" name="任意多边形 170"/>
          <p:cNvSpPr/>
          <p:nvPr/>
        </p:nvSpPr>
        <p:spPr>
          <a:xfrm>
            <a:off x="2476500" y="4676775"/>
            <a:ext cx="8572500" cy="1066800"/>
          </a:xfrm>
          <a:custGeom>
            <a:avLst/>
            <a:gdLst/>
            <a:ahLst/>
            <a:cxnLst/>
            <a:rect l="0" t="0" r="0" b="0"/>
            <a:pathLst>
              <a:path w="900" h="112">
                <a:moveTo>
                  <a:pt x="0" y="111"/>
                </a:moveTo>
                <a:lnTo>
                  <a:pt x="900" y="111"/>
                </a:lnTo>
                <a:lnTo>
                  <a:pt x="900" y="112"/>
                </a:lnTo>
                <a:lnTo>
                  <a:pt x="0" y="112"/>
                </a:lnTo>
                <a:close/>
              </a:path>
            </a:pathLst>
          </a:custGeom>
          <a:solidFill>
            <a:srgbClr val="44546A"/>
          </a:solidFill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26" name="圆角矩形 171"/>
          <p:cNvSpPr/>
          <p:nvPr/>
        </p:nvSpPr>
        <p:spPr>
          <a:xfrm>
            <a:off x="2476500" y="4867275"/>
            <a:ext cx="685800" cy="685800"/>
          </a:xfrm>
          <a:prstGeom prst="roundRect">
            <a:avLst>
              <a:gd name="adj" fmla="val 50000"/>
            </a:avLst>
          </a:prstGeom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pPr/>
            <a:endParaRPr>
              <a:latin typeface="Noto Sans SC Light" panose="020B0200000000000000" charset="-122"/>
              <a:ea typeface="Noto Sans SC Light" panose="020B0200000000000000" charset="-122"/>
            </a:endParaRPr>
          </a:p>
        </p:txBody>
      </p:sp>
      <p:sp>
        <p:nvSpPr>
          <p:cNvPr id="227" name="文本框 172" descr="{&quot;isTemplate&quot;:true,&quot;type&quot;:&quot;text&quot;}"/>
          <p:cNvSpPr txBox="1"/>
          <p:nvPr/>
        </p:nvSpPr>
        <p:spPr>
          <a:xfrm>
            <a:off x="2705100" y="5086350"/>
            <a:ext cx="2381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>
                <a:solidFill>
                  <a:schemeClr val="bg1"/>
                </a:solidFill>
                <a:latin typeface="Inter Medium" panose="02000503000000020004" pitchFamily="2" charset="0"/>
                <a:ea typeface="Noto Sans SC Light" panose="020B0200000000000000" charset="-122"/>
                <a:cs typeface="Inter Medium" panose="02000503000000020004" pitchFamily="2" charset="0"/>
              </a:rPr>
              <a:t>03</a:t>
            </a:r>
            <a:endParaRPr/>
          </a:p>
        </p:txBody>
      </p:sp>
      <p:sp>
        <p:nvSpPr>
          <p:cNvPr id="228" name="文本框 173" descr="{&quot;isTemplate&quot;:true,&quot;type&quot;:&quot;text&quot;}"/>
          <p:cNvSpPr txBox="1"/>
          <p:nvPr/>
        </p:nvSpPr>
        <p:spPr>
          <a:xfrm>
            <a:off x="3429000" y="5048250"/>
            <a:ext cx="7239000" cy="323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1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目标销售市场与量产时间何时冻结，以启动正式</a:t>
            </a:r>
            <a:r>
              <a:rPr lang="en-US" sz="21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FTO</a:t>
            </a:r>
            <a:r>
              <a:rPr lang="zh-CN" sz="2100">
                <a:solidFill>
                  <a:srgbClr val="FFFFFF"/>
                </a:solidFill>
                <a:latin typeface="Noto Sans SC Medium" panose="020B0200000000000000" charset="-122"/>
                <a:ea typeface="Noto Sans SC Medium" panose="020B0200000000000000" charset="-122"/>
                <a:cs typeface="Noto Sans SC Medium" panose="020B0200000000000000" charset="-122"/>
              </a:rPr>
              <a:t>？</a:t>
            </a:r>
            <a:endParaRPr/>
          </a:p>
        </p:txBody>
      </p:sp>
      <p:sp>
        <p:nvSpPr>
          <p:cNvPr id="229" name="文本框 174" descr="{&quot;isTemplate&quot;:true,&quot;type&quot;:&quot;text&quot;}"/>
          <p:cNvSpPr txBox="1"/>
          <p:nvPr/>
        </p:nvSpPr>
        <p:spPr>
          <a:xfrm>
            <a:off x="2476500" y="6067425"/>
            <a:ext cx="857250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425">
                <a:solidFill>
                  <a:schemeClr val="bg1"/>
                </a:solidFill>
                <a:latin typeface="Noto Sans SC Light" panose="020B0200000000000000" charset="-122"/>
                <a:ea typeface="Noto Sans SC Light" panose="020B0200000000000000" charset="-122"/>
              </a:rPr>
              <a:t>若坚持停车时底板向下侵入后轮空间，应标记为目标专利高风险路线，不建议靠转轴、驱动、材料或传感器做表面规避。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urchtlos Brand Colors">
      <a:dk1>
        <a:srgbClr val="212121"/>
      </a:dk1>
      <a:lt1>
        <a:sysClr val="window" lastClr="FFFFFF"/>
      </a:lt1>
      <a:dk2>
        <a:srgbClr val="202621"/>
      </a:dk2>
      <a:lt2>
        <a:srgbClr val="E7E6E6"/>
      </a:lt2>
      <a:accent1>
        <a:srgbClr val="EC3400"/>
      </a:accent1>
      <a:accent2>
        <a:srgbClr val="B2B4BB"/>
      </a:accent2>
      <a:accent3>
        <a:srgbClr val="003EAB"/>
      </a:accent3>
      <a:accent4>
        <a:srgbClr val="002060"/>
      </a:accent4>
      <a:accent5>
        <a:srgbClr val="4AB68D"/>
      </a:accent5>
      <a:accent6>
        <a:srgbClr val="FFD965"/>
      </a:accent6>
      <a:hlink>
        <a:srgbClr val="EC3400"/>
      </a:hlink>
      <a:folHlink>
        <a:srgbClr val="003EAB"/>
      </a:folHlink>
    </a:clrScheme>
    <a:fontScheme name="Furchtlos Font Scheme">
      <a:majorFont>
        <a:latin typeface="Armstrong"/>
        <a:ea typeface="MStiffHei PRC Bold"/>
        <a:cs typeface=""/>
      </a:majorFont>
      <a:minorFont>
        <a:latin typeface="Inter Light"/>
        <a:ea typeface="Noto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2026-10-10T09:26:26Z</dcterms:created>
  <dcterms:modified xsi:type="dcterms:W3CDTF">2026-10-10T09:26:26Z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0x01010018486577AAF20F40A80E40E84C6A60B3</vt:lpwstr>
  </property>
  <property fmtid="{D5CDD505-2E9C-101B-9397-08002B2CF9AE}" pid="3" name="MediaServiceImageTags">
    <vt:lpwstr/>
  </property>
  <property fmtid="{D5CDD505-2E9C-101B-9397-08002B2CF9AE}" pid="4" name="ICV">
    <vt:lpwstr>DDC1A1B9C9D24DD59285FBAF59862AC2_13</vt:lpwstr>
  </property>
  <property fmtid="{D5CDD505-2E9C-101B-9397-08002B2CF9AE}" pid="5" name="KSOProductBuildVer">
    <vt:lpwstr>2052-12.1.0.28505</vt:lpwstr>
  </property>
</Properties>
</file>